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23A002-5F94-4527-8526-44A1419FFFAF}">
  <a:tblStyle styleId="{1F23A002-5F94-4527-8526-44A1419FFFA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B7F8C9-47F8-4707-8F4D-E2F81BC694E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C0E93D0-A91A-40AA-8FEB-B9E6EC4B164D}" styleName="Table_2">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08c7fe82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08c7fe82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Group 34 from the NUS Databsters Challenge, and today we will be presenting the machine learning model and process we used to predict recessions. We'll walk you through the approach we took, including the data preparation, feature selection, model implementation, and the insights we gained from the analysis.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40bfede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40bfede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40bfede9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40bfede9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40bfede9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40bfede9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40bfede9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40bfede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40bfede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40bfede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40bfede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40bfede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08c7fe8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08c7fe8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08c7fe82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308c7fe82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given two datasets, the quarterly data and the monthly data. We believe that the quarterly data is more beneficial for analysis and ML model implementation, as it includes more relevant features, minimizes noise, and reveals clearer trends by smoothing out random fluctuations. Additionally, using quarterly data helps decrease overfitting and model complexity, ultimately improving the accuracy of the model on test sets.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08c7fe82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08c7fe82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data cleaning process, we took several steps, including selecting the most relevant columns, renaming them for better readability, handling missing values, checking for duplicates, and correcting any incorrect data types. After cleaning, the number of columns was reduced from 246 to 32, making the dataset more suitable for machine learning. Column names became more user-friendly, missing values were addressed, and the "sasdate" column was converted from an object type to a datetime type for accurate time series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08c7fe82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08c7fe82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conducted a series of data visualizations, exploring key metrics such as stock prices, imports and exports of goods and services, civilian unemployment rates, consumer price index, and exchange rates, among others. After refining the data and selecting the most appropriate types of plots, we created line plots and area charts for continuous time series analysis, along with bar graphs and heat maps for year-to-year comparisons. Finally, we analyzed the visualizations and provided insights into the key findings, explaining the trends and anomalies observed in the graphs.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40bfede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40bfede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To implement the Machine Learning model, we utilized the Autoregressive Distributed Lag (ARDL) model. This model builds upon the Autoregressive (AR) model to forecast economic downturns by capturing dynamic relationships with real GDP. It also ensures stationarity in macroeconomic variables through differencing before model fitting. Furthermore, we employed the Akaike Information Criterion (AIC) to optimize model selection by identifying the optimal lag structure for enhanced forecasting accuracy.</a:t>
            </a:r>
            <a:endParaRPr>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08c7fe82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08c7fe8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accurately evaluate our model's performance, we must go beyond its predictive ability and assess the statistical properties of its residuals. Ensuring well-behaved residuals is crucial for a model’s validity, so we conducted a series of tests to check for autocorrelation, normality, skewness, and tailed-distribution. </a:t>
            </a:r>
            <a:r>
              <a:rPr lang="en">
                <a:solidFill>
                  <a:schemeClr val="dk1"/>
                </a:solidFill>
              </a:rPr>
              <a:t>The Durbin-Watson statistic indicate no significant autocorrelation, which confirms that our residuals are independent. However, both the Omnibus and the Jarque-Bera tests, showed that the residuals significantly deviate from normality. We also observed extreme negative residuals, and a heavy-tailed distribution. In simple terms? Our data had outliers pulling the distribution in unexpected ways.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08c7fe82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08c7fe82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improve the reliability of our model, we identified and handled outliers in the residuals using standardized residuals, Cook’s distance, and leverage. After these adjustments, we reassessed the residual properties. Post-adjustment, </a:t>
            </a:r>
            <a:r>
              <a:rPr lang="en">
                <a:solidFill>
                  <a:schemeClr val="dk1"/>
                </a:solidFill>
              </a:rPr>
              <a:t>the Omnibus and Jarque-Bera tests now suggested that our residuals were approximately normal. Plus, skewness improved and kurtosis dropped, meaning the extreme values are no longer a major concern. Our model’s residuals are now much better behaved, which strengthens its validity.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40bfed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40bfed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40bfede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40bfede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hyperlink" Target="https://github.com/tadamaen/NUS-DATABUSTERS-COMPETITION-GROUP-3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5.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5000"/>
          </a:blip>
          <a:srcRect b="11371" l="0" r="0" t="0"/>
          <a:stretch/>
        </p:blipFill>
        <p:spPr>
          <a:xfrm>
            <a:off x="0" y="0"/>
            <a:ext cx="9066950" cy="5143499"/>
          </a:xfrm>
          <a:prstGeom prst="rect">
            <a:avLst/>
          </a:prstGeom>
          <a:noFill/>
          <a:ln>
            <a:noFill/>
          </a:ln>
        </p:spPr>
      </p:pic>
      <p:sp>
        <p:nvSpPr>
          <p:cNvPr id="55" name="Google Shape;55;p13"/>
          <p:cNvSpPr txBox="1"/>
          <p:nvPr/>
        </p:nvSpPr>
        <p:spPr>
          <a:xfrm>
            <a:off x="535800" y="293625"/>
            <a:ext cx="80724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dk1"/>
                </a:solidFill>
              </a:rPr>
              <a:t>NUS Databusters Group 34 </a:t>
            </a:r>
            <a:endParaRPr b="1" sz="4400">
              <a:solidFill>
                <a:schemeClr val="dk1"/>
              </a:solidFill>
            </a:endParaRPr>
          </a:p>
          <a:p>
            <a:pPr indent="0" lvl="0" marL="0" rtl="0" algn="ctr">
              <a:spcBef>
                <a:spcPts val="0"/>
              </a:spcBef>
              <a:spcAft>
                <a:spcPts val="0"/>
              </a:spcAft>
              <a:buNone/>
            </a:pPr>
            <a:r>
              <a:rPr b="1" lang="en" sz="4400">
                <a:solidFill>
                  <a:schemeClr val="dk1"/>
                </a:solidFill>
              </a:rPr>
              <a:t>Pitch Deck</a:t>
            </a:r>
            <a:endParaRPr b="1"/>
          </a:p>
        </p:txBody>
      </p:sp>
      <p:sp>
        <p:nvSpPr>
          <p:cNvPr id="56" name="Google Shape;56;p13"/>
          <p:cNvSpPr txBox="1"/>
          <p:nvPr/>
        </p:nvSpPr>
        <p:spPr>
          <a:xfrm>
            <a:off x="1843950" y="2144525"/>
            <a:ext cx="5456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dk2"/>
                </a:solidFill>
              </a:rPr>
              <a:t>Members</a:t>
            </a:r>
            <a:endParaRPr b="1" sz="1800" u="sng">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ctr">
              <a:spcBef>
                <a:spcPts val="0"/>
              </a:spcBef>
              <a:spcAft>
                <a:spcPts val="0"/>
              </a:spcAft>
              <a:buNone/>
            </a:pPr>
            <a:r>
              <a:rPr b="1" lang="en" sz="1800">
                <a:solidFill>
                  <a:schemeClr val="dk2"/>
                </a:solidFill>
              </a:rPr>
              <a:t>Celine Tan Yen Xiu </a:t>
            </a:r>
            <a:endParaRPr b="1" sz="1800">
              <a:solidFill>
                <a:schemeClr val="dk2"/>
              </a:solidFill>
            </a:endParaRPr>
          </a:p>
          <a:p>
            <a:pPr indent="0" lvl="0" marL="0" rtl="0" algn="ctr">
              <a:spcBef>
                <a:spcPts val="0"/>
              </a:spcBef>
              <a:spcAft>
                <a:spcPts val="0"/>
              </a:spcAft>
              <a:buNone/>
            </a:pPr>
            <a:r>
              <a:rPr b="1" lang="en" sz="1800">
                <a:solidFill>
                  <a:schemeClr val="dk2"/>
                </a:solidFill>
              </a:rPr>
              <a:t>Damaen Tan Teck Hwe</a:t>
            </a:r>
            <a:endParaRPr b="1" sz="1800">
              <a:solidFill>
                <a:schemeClr val="dk2"/>
              </a:solidFill>
            </a:endParaRPr>
          </a:p>
          <a:p>
            <a:pPr indent="0" lvl="0" marL="0" rtl="0" algn="ctr">
              <a:spcBef>
                <a:spcPts val="0"/>
              </a:spcBef>
              <a:spcAft>
                <a:spcPts val="0"/>
              </a:spcAft>
              <a:buNone/>
            </a:pPr>
            <a:r>
              <a:rPr b="1" lang="en" sz="1800">
                <a:solidFill>
                  <a:schemeClr val="dk2"/>
                </a:solidFill>
              </a:rPr>
              <a:t>Dawn Koh Wen Xi </a:t>
            </a:r>
            <a:endParaRPr b="1" sz="1800">
              <a:solidFill>
                <a:schemeClr val="dk2"/>
              </a:solidFill>
            </a:endParaRPr>
          </a:p>
          <a:p>
            <a:pPr indent="0" lvl="0" marL="0" rtl="0" algn="ctr">
              <a:spcBef>
                <a:spcPts val="0"/>
              </a:spcBef>
              <a:spcAft>
                <a:spcPts val="0"/>
              </a:spcAft>
              <a:buNone/>
            </a:pPr>
            <a:r>
              <a:rPr b="1" lang="en" sz="1800">
                <a:solidFill>
                  <a:schemeClr val="dk2"/>
                </a:solidFill>
              </a:rPr>
              <a:t>Martha Henrietta Soetedjo</a:t>
            </a:r>
            <a:endParaRPr b="1" sz="1800">
              <a:solidFill>
                <a:schemeClr val="dk2"/>
              </a:solidFill>
            </a:endParaRPr>
          </a:p>
        </p:txBody>
      </p:sp>
      <p:pic>
        <p:nvPicPr>
          <p:cNvPr id="57" name="Google Shape;57;p13"/>
          <p:cNvPicPr preferRelativeResize="0"/>
          <p:nvPr/>
        </p:nvPicPr>
        <p:blipFill>
          <a:blip r:embed="rId4">
            <a:alphaModFix/>
          </a:blip>
          <a:stretch>
            <a:fillRect/>
          </a:stretch>
        </p:blipFill>
        <p:spPr>
          <a:xfrm>
            <a:off x="184500" y="2298425"/>
            <a:ext cx="2476769" cy="1539300"/>
          </a:xfrm>
          <a:prstGeom prst="rect">
            <a:avLst/>
          </a:prstGeom>
          <a:noFill/>
          <a:ln>
            <a:noFill/>
          </a:ln>
        </p:spPr>
      </p:pic>
      <p:pic>
        <p:nvPicPr>
          <p:cNvPr id="58" name="Google Shape;58;p13"/>
          <p:cNvPicPr preferRelativeResize="0"/>
          <p:nvPr/>
        </p:nvPicPr>
        <p:blipFill>
          <a:blip r:embed="rId5">
            <a:alphaModFix/>
          </a:blip>
          <a:stretch>
            <a:fillRect/>
          </a:stretch>
        </p:blipFill>
        <p:spPr>
          <a:xfrm>
            <a:off x="6388925" y="2298425"/>
            <a:ext cx="2470982" cy="1539300"/>
          </a:xfrm>
          <a:prstGeom prst="rect">
            <a:avLst/>
          </a:prstGeom>
          <a:noFill/>
          <a:ln>
            <a:noFill/>
          </a:ln>
        </p:spPr>
      </p:pic>
      <p:pic>
        <p:nvPicPr>
          <p:cNvPr id="59" name="Google Shape;59;p13"/>
          <p:cNvPicPr preferRelativeResize="0"/>
          <p:nvPr/>
        </p:nvPicPr>
        <p:blipFill>
          <a:blip r:embed="rId6">
            <a:alphaModFix/>
          </a:blip>
          <a:stretch>
            <a:fillRect/>
          </a:stretch>
        </p:blipFill>
        <p:spPr>
          <a:xfrm>
            <a:off x="1898890" y="1313775"/>
            <a:ext cx="762397" cy="830750"/>
          </a:xfrm>
          <a:prstGeom prst="rect">
            <a:avLst/>
          </a:prstGeom>
          <a:noFill/>
          <a:ln>
            <a:noFill/>
          </a:ln>
        </p:spPr>
      </p:pic>
      <p:pic>
        <p:nvPicPr>
          <p:cNvPr id="60" name="Google Shape;60;p13"/>
          <p:cNvPicPr preferRelativeResize="0"/>
          <p:nvPr/>
        </p:nvPicPr>
        <p:blipFill>
          <a:blip r:embed="rId6">
            <a:alphaModFix/>
          </a:blip>
          <a:stretch>
            <a:fillRect/>
          </a:stretch>
        </p:blipFill>
        <p:spPr>
          <a:xfrm>
            <a:off x="6388915" y="1248175"/>
            <a:ext cx="762397" cy="830750"/>
          </a:xfrm>
          <a:prstGeom prst="rect">
            <a:avLst/>
          </a:prstGeom>
          <a:noFill/>
          <a:ln>
            <a:noFill/>
          </a:ln>
        </p:spPr>
      </p:pic>
      <p:sp>
        <p:nvSpPr>
          <p:cNvPr id="61" name="Google Shape;61;p13"/>
          <p:cNvSpPr txBox="1"/>
          <p:nvPr/>
        </p:nvSpPr>
        <p:spPr>
          <a:xfrm>
            <a:off x="1420375" y="4303225"/>
            <a:ext cx="648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Link To Github Repository: </a:t>
            </a:r>
            <a:r>
              <a:rPr lang="en" sz="1100" u="sng">
                <a:solidFill>
                  <a:schemeClr val="hlink"/>
                </a:solidFill>
                <a:hlinkClick r:id="rId7"/>
              </a:rPr>
              <a:t>tadamaen/NUS-DATABUSTERS-COMPETITION-GROUP-34</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1483950" y="382175"/>
            <a:ext cx="6176100" cy="11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Lato"/>
                <a:ea typeface="Lato"/>
                <a:cs typeface="Lato"/>
                <a:sym typeface="Lato"/>
              </a:rPr>
              <a:t>RF Model Evaluation</a:t>
            </a:r>
            <a:endParaRPr sz="2400"/>
          </a:p>
        </p:txBody>
      </p:sp>
      <p:sp>
        <p:nvSpPr>
          <p:cNvPr id="168" name="Google Shape;168;p22"/>
          <p:cNvSpPr txBox="1"/>
          <p:nvPr>
            <p:ph idx="1" type="body"/>
          </p:nvPr>
        </p:nvSpPr>
        <p:spPr>
          <a:xfrm>
            <a:off x="510750" y="920500"/>
            <a:ext cx="81225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Using Mean Absolute Percentage Error (MAPE), R</a:t>
            </a:r>
            <a:r>
              <a:rPr baseline="30000" lang="en" sz="1400">
                <a:solidFill>
                  <a:schemeClr val="dk1"/>
                </a:solidFill>
                <a:latin typeface="Lato"/>
                <a:ea typeface="Lato"/>
                <a:cs typeface="Lato"/>
                <a:sym typeface="Lato"/>
              </a:rPr>
              <a:t>2</a:t>
            </a:r>
            <a:r>
              <a:rPr lang="en" sz="1400">
                <a:solidFill>
                  <a:schemeClr val="dk1"/>
                </a:solidFill>
                <a:latin typeface="Lato"/>
                <a:ea typeface="Lato"/>
                <a:cs typeface="Lato"/>
                <a:sym typeface="Lato"/>
              </a:rPr>
              <a:t>, Root Mean Squared Error (RMSE) and Mean Absolute Error (</a:t>
            </a:r>
            <a:r>
              <a:rPr lang="en" sz="1400">
                <a:solidFill>
                  <a:schemeClr val="dk1"/>
                </a:solidFill>
                <a:latin typeface="Lato"/>
                <a:ea typeface="Lato"/>
                <a:cs typeface="Lato"/>
                <a:sym typeface="Lato"/>
              </a:rPr>
              <a:t>MAE</a:t>
            </a:r>
            <a:r>
              <a:rPr lang="en" sz="1400">
                <a:solidFill>
                  <a:schemeClr val="dk1"/>
                </a:solidFill>
                <a:latin typeface="Lato"/>
                <a:ea typeface="Lato"/>
                <a:cs typeface="Lato"/>
                <a:sym typeface="Lato"/>
              </a:rPr>
              <a:t>) as evaluation metrics</a:t>
            </a:r>
            <a:endParaRPr sz="1400">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Due to drastic and anomalous change during COVID-19, a separate test set was created up to Q4 2019 for evaluation</a:t>
            </a:r>
            <a:endParaRPr sz="1400">
              <a:solidFill>
                <a:schemeClr val="dk1"/>
              </a:solidFill>
              <a:latin typeface="Lato"/>
              <a:ea typeface="Lato"/>
              <a:cs typeface="Lato"/>
              <a:sym typeface="Lato"/>
            </a:endParaRPr>
          </a:p>
        </p:txBody>
      </p:sp>
      <p:graphicFrame>
        <p:nvGraphicFramePr>
          <p:cNvPr id="169" name="Google Shape;169;p22"/>
          <p:cNvGraphicFramePr/>
          <p:nvPr/>
        </p:nvGraphicFramePr>
        <p:xfrm>
          <a:off x="952500" y="2487125"/>
          <a:ext cx="3000000" cy="3000000"/>
        </p:xfrm>
        <a:graphic>
          <a:graphicData uri="http://schemas.openxmlformats.org/drawingml/2006/table">
            <a:tbl>
              <a:tblPr>
                <a:noFill/>
                <a:tableStyleId>{94B7F8C9-47F8-4707-8F4D-E2F81BC694E1}</a:tableStyleId>
              </a:tblPr>
              <a:tblGrid>
                <a:gridCol w="1576925"/>
                <a:gridCol w="1767425"/>
                <a:gridCol w="1608675"/>
                <a:gridCol w="2285975"/>
              </a:tblGrid>
              <a:tr h="381000">
                <a:tc>
                  <a:txBody>
                    <a:bodyPr/>
                    <a:lstStyle/>
                    <a:p>
                      <a:pPr indent="0" lvl="0" marL="0" rtl="0" algn="l">
                        <a:spcBef>
                          <a:spcPts val="0"/>
                        </a:spcBef>
                        <a:spcAft>
                          <a:spcPts val="0"/>
                        </a:spcAft>
                        <a:buNone/>
                      </a:pPr>
                      <a:r>
                        <a:rPr lang="en">
                          <a:latin typeface="Lato"/>
                          <a:ea typeface="Lato"/>
                          <a:cs typeface="Lato"/>
                          <a:sym typeface="Lato"/>
                        </a:rPr>
                        <a:t>Evaluation Metric</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rPr lang="en">
                          <a:latin typeface="Lato"/>
                          <a:ea typeface="Lato"/>
                          <a:cs typeface="Lato"/>
                          <a:sym typeface="Lato"/>
                        </a:rPr>
                        <a:t>Train data</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rPr lang="en">
                          <a:latin typeface="Lato"/>
                          <a:ea typeface="Lato"/>
                          <a:cs typeface="Lato"/>
                          <a:sym typeface="Lato"/>
                        </a:rPr>
                        <a:t>Test Data</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rPr lang="en">
                          <a:latin typeface="Lato"/>
                          <a:ea typeface="Lato"/>
                          <a:cs typeface="Lato"/>
                          <a:sym typeface="Lato"/>
                        </a:rPr>
                        <a:t>Test Data (up to Q4 2019)</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solidFill>
                            <a:schemeClr val="dk1"/>
                          </a:solidFill>
                          <a:latin typeface="Lato"/>
                          <a:ea typeface="Lato"/>
                          <a:cs typeface="Lato"/>
                          <a:sym typeface="Lato"/>
                        </a:rPr>
                        <a:t>MAPE</a:t>
                      </a:r>
                      <a:endParaRPr baseline="30000">
                        <a:solidFill>
                          <a:schemeClr val="dk1"/>
                        </a:solidFill>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latin typeface="Lato"/>
                          <a:ea typeface="Lato"/>
                          <a:cs typeface="Lato"/>
                          <a:sym typeface="Lato"/>
                        </a:rPr>
                        <a:t>63.969%</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95.583%</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latin typeface="Lato"/>
                          <a:ea typeface="Lato"/>
                          <a:cs typeface="Lato"/>
                          <a:sym typeface="Lato"/>
                        </a:rPr>
                        <a:t>63.391%</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Lato"/>
                          <a:ea typeface="Lato"/>
                          <a:cs typeface="Lato"/>
                          <a:sym typeface="Lato"/>
                        </a:rPr>
                        <a:t>R</a:t>
                      </a:r>
                      <a:r>
                        <a:rPr baseline="30000" lang="en">
                          <a:solidFill>
                            <a:schemeClr val="dk1"/>
                          </a:solidFill>
                          <a:latin typeface="Lato"/>
                          <a:ea typeface="Lato"/>
                          <a:cs typeface="Lato"/>
                          <a:sym typeface="Lato"/>
                        </a:rPr>
                        <a:t>2</a:t>
                      </a:r>
                      <a:endParaRPr>
                        <a:solidFill>
                          <a:schemeClr val="dk1"/>
                        </a:solidFill>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latin typeface="Lato"/>
                          <a:ea typeface="Lato"/>
                          <a:cs typeface="Lato"/>
                          <a:sym typeface="Lato"/>
                        </a:rPr>
                        <a:t>0.772</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-0.038</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latin typeface="Lato"/>
                          <a:ea typeface="Lato"/>
                          <a:cs typeface="Lato"/>
                          <a:sym typeface="Lato"/>
                        </a:rPr>
                        <a:t>-0.717</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Lato"/>
                          <a:ea typeface="Lato"/>
                          <a:cs typeface="Lato"/>
                          <a:sym typeface="Lato"/>
                        </a:rPr>
                        <a:t>RMSE</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latin typeface="Lato"/>
                          <a:ea typeface="Lato"/>
                          <a:cs typeface="Lato"/>
                          <a:sym typeface="Lato"/>
                        </a:rPr>
                        <a:t>0.2882</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1.7385</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latin typeface="Lato"/>
                          <a:ea typeface="Lato"/>
                          <a:cs typeface="Lato"/>
                          <a:sym typeface="Lato"/>
                        </a:rPr>
                        <a:t>0.4599</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Lato"/>
                          <a:ea typeface="Lato"/>
                          <a:cs typeface="Lato"/>
                          <a:sym typeface="Lato"/>
                        </a:rPr>
                        <a:t>MAE</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latin typeface="Lato"/>
                          <a:ea typeface="Lato"/>
                          <a:cs typeface="Lato"/>
                          <a:sym typeface="Lato"/>
                        </a:rPr>
                        <a:t>0.2354</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0.8459</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latin typeface="Lato"/>
                          <a:ea typeface="Lato"/>
                          <a:cs typeface="Lato"/>
                          <a:sym typeface="Lato"/>
                        </a:rPr>
                        <a:t>0.3831</a:t>
                      </a:r>
                      <a:endParaRPr>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70" name="Google Shape;170;p22"/>
          <p:cNvSpPr/>
          <p:nvPr/>
        </p:nvSpPr>
        <p:spPr>
          <a:xfrm>
            <a:off x="4296850" y="2483550"/>
            <a:ext cx="1608600" cy="19809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1483950" y="382175"/>
            <a:ext cx="6176100" cy="11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Lato"/>
                <a:ea typeface="Lato"/>
                <a:cs typeface="Lato"/>
                <a:sym typeface="Lato"/>
              </a:rPr>
              <a:t>Random Forest for Economic Forecasting</a:t>
            </a:r>
            <a:endParaRPr b="1" sz="2000">
              <a:latin typeface="Lato"/>
              <a:ea typeface="Lato"/>
              <a:cs typeface="Lato"/>
              <a:sym typeface="Lato"/>
            </a:endParaRPr>
          </a:p>
          <a:p>
            <a:pPr indent="0" lvl="0" marL="0" rtl="0" algn="ctr">
              <a:spcBef>
                <a:spcPts val="0"/>
              </a:spcBef>
              <a:spcAft>
                <a:spcPts val="0"/>
              </a:spcAft>
              <a:buNone/>
            </a:pPr>
            <a:r>
              <a:t/>
            </a:r>
            <a:endParaRPr sz="2400"/>
          </a:p>
        </p:txBody>
      </p:sp>
      <p:pic>
        <p:nvPicPr>
          <p:cNvPr id="176" name="Google Shape;176;p23"/>
          <p:cNvPicPr preferRelativeResize="0"/>
          <p:nvPr/>
        </p:nvPicPr>
        <p:blipFill>
          <a:blip r:embed="rId3">
            <a:alphaModFix/>
          </a:blip>
          <a:stretch>
            <a:fillRect/>
          </a:stretch>
        </p:blipFill>
        <p:spPr>
          <a:xfrm>
            <a:off x="637650" y="951075"/>
            <a:ext cx="7868701" cy="3904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1483950" y="382175"/>
            <a:ext cx="61761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Lato"/>
                <a:ea typeface="Lato"/>
                <a:cs typeface="Lato"/>
                <a:sym typeface="Lato"/>
              </a:rPr>
              <a:t>Creating Forecast data with RF and </a:t>
            </a:r>
            <a:r>
              <a:rPr b="1" lang="en" sz="2000" u="sng">
                <a:latin typeface="Lato"/>
                <a:ea typeface="Lato"/>
                <a:cs typeface="Lato"/>
                <a:sym typeface="Lato"/>
              </a:rPr>
              <a:t>ARIMA </a:t>
            </a:r>
            <a:endParaRPr b="1" sz="2000" u="sng">
              <a:latin typeface="Lato"/>
              <a:ea typeface="Lato"/>
              <a:cs typeface="Lato"/>
              <a:sym typeface="Lato"/>
            </a:endParaRPr>
          </a:p>
          <a:p>
            <a:pPr indent="0" lvl="0" marL="0" rtl="0" algn="ctr">
              <a:spcBef>
                <a:spcPts val="0"/>
              </a:spcBef>
              <a:spcAft>
                <a:spcPts val="0"/>
              </a:spcAft>
              <a:buNone/>
            </a:pPr>
            <a:r>
              <a:t/>
            </a:r>
            <a:endParaRPr sz="2400"/>
          </a:p>
        </p:txBody>
      </p:sp>
      <p:sp>
        <p:nvSpPr>
          <p:cNvPr id="182" name="Google Shape;182;p24"/>
          <p:cNvSpPr txBox="1"/>
          <p:nvPr>
            <p:ph idx="1" type="body"/>
          </p:nvPr>
        </p:nvSpPr>
        <p:spPr>
          <a:xfrm>
            <a:off x="396150" y="1081775"/>
            <a:ext cx="4412100" cy="35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u="sng">
                <a:solidFill>
                  <a:schemeClr val="dk1"/>
                </a:solidFill>
                <a:latin typeface="Lato"/>
                <a:ea typeface="Lato"/>
                <a:cs typeface="Lato"/>
                <a:sym typeface="Lato"/>
              </a:rPr>
              <a:t>ARIMA Model for forecasting future variable values</a:t>
            </a:r>
            <a:endParaRPr b="1" sz="1600" u="sng">
              <a:solidFill>
                <a:schemeClr val="dk1"/>
              </a:solidFill>
              <a:latin typeface="Lato"/>
              <a:ea typeface="Lato"/>
              <a:cs typeface="Lato"/>
              <a:sym typeface="Lato"/>
            </a:endParaRPr>
          </a:p>
          <a:p>
            <a:pPr indent="0" lvl="0" marL="0" rtl="0" algn="l">
              <a:spcBef>
                <a:spcPts val="1200"/>
              </a:spcBef>
              <a:spcAft>
                <a:spcPts val="0"/>
              </a:spcAft>
              <a:buNone/>
            </a:pPr>
            <a:r>
              <a:rPr lang="en" sz="1400">
                <a:solidFill>
                  <a:schemeClr val="dk1"/>
                </a:solidFill>
                <a:latin typeface="Lato"/>
                <a:ea typeface="Lato"/>
                <a:cs typeface="Lato"/>
                <a:sym typeface="Lato"/>
              </a:rPr>
              <a:t>RF model is unable to forecast on its own without input of future exogenous variables</a:t>
            </a:r>
            <a:endParaRPr sz="1400">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Autoregressive Integrated Moving Average (ARIMA) is utilised to generate next 5 quarters of data</a:t>
            </a:r>
            <a:endParaRPr sz="1400">
              <a:solidFill>
                <a:schemeClr val="dk1"/>
              </a:solidFill>
              <a:latin typeface="Lato"/>
              <a:ea typeface="Lato"/>
              <a:cs typeface="Lato"/>
              <a:sym typeface="Lato"/>
            </a:endParaRPr>
          </a:p>
          <a:p>
            <a:pPr indent="-317500" lvl="1" marL="9144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Checked for stationarity, differencing employed for non-stationary data</a:t>
            </a:r>
            <a:endParaRPr sz="1400">
              <a:solidFill>
                <a:schemeClr val="dk1"/>
              </a:solidFill>
              <a:latin typeface="Lato"/>
              <a:ea typeface="Lato"/>
              <a:cs typeface="Lato"/>
              <a:sym typeface="Lato"/>
            </a:endParaRPr>
          </a:p>
          <a:p>
            <a:pPr indent="-317500" lvl="1" marL="914400" rtl="0" algn="l">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Selection for best order of autoregressive (p) and moving average components (q)</a:t>
            </a:r>
            <a:endParaRPr>
              <a:solidFill>
                <a:schemeClr val="dk1"/>
              </a:solidFill>
              <a:latin typeface="Lato"/>
              <a:ea typeface="Lato"/>
              <a:cs typeface="Lato"/>
              <a:sym typeface="Lato"/>
            </a:endParaRPr>
          </a:p>
        </p:txBody>
      </p:sp>
      <p:pic>
        <p:nvPicPr>
          <p:cNvPr id="183" name="Google Shape;183;p24"/>
          <p:cNvPicPr preferRelativeResize="0"/>
          <p:nvPr/>
        </p:nvPicPr>
        <p:blipFill>
          <a:blip r:embed="rId3">
            <a:alphaModFix/>
          </a:blip>
          <a:stretch>
            <a:fillRect/>
          </a:stretch>
        </p:blipFill>
        <p:spPr>
          <a:xfrm>
            <a:off x="4981540" y="1112075"/>
            <a:ext cx="3621433" cy="3510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483950" y="382175"/>
            <a:ext cx="61761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Lato"/>
                <a:ea typeface="Lato"/>
                <a:cs typeface="Lato"/>
                <a:sym typeface="Lato"/>
              </a:rPr>
              <a:t>Forecasting Future Quarterly GDP Growth</a:t>
            </a:r>
            <a:endParaRPr b="1" sz="2000">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b="1" sz="2000">
              <a:latin typeface="Lato"/>
              <a:ea typeface="Lato"/>
              <a:cs typeface="Lato"/>
              <a:sym typeface="Lato"/>
            </a:endParaRPr>
          </a:p>
          <a:p>
            <a:pPr indent="0" lvl="0" marL="0" rtl="0" algn="ctr">
              <a:spcBef>
                <a:spcPts val="0"/>
              </a:spcBef>
              <a:spcAft>
                <a:spcPts val="0"/>
              </a:spcAft>
              <a:buNone/>
            </a:pPr>
            <a:r>
              <a:t/>
            </a:r>
            <a:endParaRPr sz="2400"/>
          </a:p>
        </p:txBody>
      </p:sp>
      <p:sp>
        <p:nvSpPr>
          <p:cNvPr id="189" name="Google Shape;189;p25"/>
          <p:cNvSpPr txBox="1"/>
          <p:nvPr>
            <p:ph idx="1" type="body"/>
          </p:nvPr>
        </p:nvSpPr>
        <p:spPr>
          <a:xfrm>
            <a:off x="538225" y="1176450"/>
            <a:ext cx="4926300" cy="27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u="sng">
                <a:solidFill>
                  <a:schemeClr val="dk1"/>
                </a:solidFill>
                <a:latin typeface="Lato"/>
                <a:ea typeface="Lato"/>
                <a:cs typeface="Lato"/>
                <a:sym typeface="Lato"/>
              </a:rPr>
              <a:t>Forecasting with future exogenous values</a:t>
            </a:r>
            <a:endParaRPr b="1" sz="1600" u="sng">
              <a:solidFill>
                <a:schemeClr val="dk1"/>
              </a:solidFill>
              <a:latin typeface="Lato"/>
              <a:ea typeface="Lato"/>
              <a:cs typeface="Lato"/>
              <a:sym typeface="Lato"/>
            </a:endParaRPr>
          </a:p>
          <a:p>
            <a:pPr indent="0" lvl="0" marL="0" rtl="0" algn="l">
              <a:spcBef>
                <a:spcPts val="1200"/>
              </a:spcBef>
              <a:spcAft>
                <a:spcPts val="0"/>
              </a:spcAft>
              <a:buNone/>
            </a:pPr>
            <a:r>
              <a:rPr lang="en" sz="1400">
                <a:solidFill>
                  <a:schemeClr val="dk1"/>
                </a:solidFill>
                <a:latin typeface="Lato"/>
                <a:ea typeface="Lato"/>
                <a:cs typeface="Lato"/>
                <a:sym typeface="Lato"/>
              </a:rPr>
              <a:t>With forecasted values, our model can then predict GDP growth for next 5 quarters</a:t>
            </a:r>
            <a:endParaRPr sz="1700">
              <a:solidFill>
                <a:srgbClr val="000000"/>
              </a:solidFill>
            </a:endParaRPr>
          </a:p>
          <a:p>
            <a:pPr indent="-317500" lvl="1" marL="914400" rtl="0" algn="l">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Generally consistent trend of </a:t>
            </a:r>
            <a:r>
              <a:rPr b="1" lang="en">
                <a:solidFill>
                  <a:schemeClr val="dk1"/>
                </a:solidFill>
                <a:latin typeface="Lato"/>
                <a:ea typeface="Lato"/>
                <a:cs typeface="Lato"/>
                <a:sym typeface="Lato"/>
              </a:rPr>
              <a:t>approx. -0.55 growth </a:t>
            </a:r>
            <a:endParaRPr b="1">
              <a:solidFill>
                <a:schemeClr val="dk1"/>
              </a:solidFill>
              <a:latin typeface="Lato"/>
              <a:ea typeface="Lato"/>
              <a:cs typeface="Lato"/>
              <a:sym typeface="Lato"/>
            </a:endParaRPr>
          </a:p>
          <a:p>
            <a:pPr indent="-317500" lvl="1" marL="914400" rtl="0" algn="l">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Not just economic contraction, but economic </a:t>
            </a:r>
            <a:r>
              <a:rPr i="1" lang="en">
                <a:solidFill>
                  <a:schemeClr val="dk1"/>
                </a:solidFill>
                <a:latin typeface="Lato"/>
                <a:ea typeface="Lato"/>
                <a:cs typeface="Lato"/>
                <a:sym typeface="Lato"/>
              </a:rPr>
              <a:t>recession</a:t>
            </a:r>
            <a:r>
              <a:rPr lang="en">
                <a:solidFill>
                  <a:schemeClr val="dk1"/>
                </a:solidFill>
                <a:latin typeface="Lato"/>
                <a:ea typeface="Lato"/>
                <a:cs typeface="Lato"/>
                <a:sym typeface="Lato"/>
              </a:rPr>
              <a:t>!</a:t>
            </a:r>
            <a:endParaRPr sz="1400">
              <a:solidFill>
                <a:schemeClr val="dk1"/>
              </a:solidFill>
              <a:latin typeface="Lato"/>
              <a:ea typeface="Lato"/>
              <a:cs typeface="Lato"/>
              <a:sym typeface="Lato"/>
            </a:endParaRPr>
          </a:p>
        </p:txBody>
      </p:sp>
      <p:graphicFrame>
        <p:nvGraphicFramePr>
          <p:cNvPr id="190" name="Google Shape;190;p25"/>
          <p:cNvGraphicFramePr/>
          <p:nvPr/>
        </p:nvGraphicFramePr>
        <p:xfrm>
          <a:off x="5738300" y="1222775"/>
          <a:ext cx="3000000" cy="3000000"/>
        </p:xfrm>
        <a:graphic>
          <a:graphicData uri="http://schemas.openxmlformats.org/drawingml/2006/table">
            <a:tbl>
              <a:tblPr>
                <a:noFill/>
                <a:tableStyleId>{6C0E93D0-A91A-40AA-8FEB-B9E6EC4B164D}</a:tableStyleId>
              </a:tblPr>
              <a:tblGrid>
                <a:gridCol w="984450"/>
                <a:gridCol w="1662625"/>
              </a:tblGrid>
              <a:tr h="254000">
                <a:tc>
                  <a:txBody>
                    <a:bodyPr/>
                    <a:lstStyle/>
                    <a:p>
                      <a:pPr indent="0" lvl="0" marL="0" rtl="0" algn="just">
                        <a:spcBef>
                          <a:spcPts val="0"/>
                        </a:spcBef>
                        <a:spcAft>
                          <a:spcPts val="0"/>
                        </a:spcAft>
                        <a:buNone/>
                      </a:pPr>
                      <a:r>
                        <a:rPr b="1" lang="en" sz="1200">
                          <a:latin typeface="Lato"/>
                          <a:ea typeface="Lato"/>
                          <a:cs typeface="Lato"/>
                          <a:sym typeface="Lato"/>
                        </a:rPr>
                        <a:t>Date</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sz="1200">
                          <a:latin typeface="Lato"/>
                          <a:ea typeface="Lato"/>
                          <a:cs typeface="Lato"/>
                          <a:sym typeface="Lato"/>
                        </a:rPr>
                        <a:t>GDP Growth Forecast</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tcPr>
                </a:tc>
              </a:tr>
              <a:tr h="254000">
                <a:tc>
                  <a:txBody>
                    <a:bodyPr/>
                    <a:lstStyle/>
                    <a:p>
                      <a:pPr indent="0" lvl="0" marL="0" rtl="0" algn="just">
                        <a:spcBef>
                          <a:spcPts val="0"/>
                        </a:spcBef>
                        <a:spcAft>
                          <a:spcPts val="0"/>
                        </a:spcAft>
                        <a:buNone/>
                      </a:pPr>
                      <a:r>
                        <a:rPr b="1" lang="en" sz="1200">
                          <a:latin typeface="Lato"/>
                          <a:ea typeface="Lato"/>
                          <a:cs typeface="Lato"/>
                          <a:sym typeface="Lato"/>
                        </a:rPr>
                        <a:t>2024-12-01</a:t>
                      </a:r>
                      <a:endParaRPr b="1" sz="1200">
                        <a:latin typeface="Lato"/>
                        <a:ea typeface="Lato"/>
                        <a:cs typeface="Lato"/>
                        <a:sym typeface="Lato"/>
                      </a:endParaRPr>
                    </a:p>
                  </a:txBody>
                  <a:tcPr marT="63500" marB="63500" marR="63500" marL="63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Lato"/>
                          <a:ea typeface="Lato"/>
                          <a:cs typeface="Lato"/>
                          <a:sym typeface="Lato"/>
                        </a:rPr>
                        <a:t>-0.552358</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FFFFFF"/>
                      </a:solidFill>
                      <a:prstDash val="solid"/>
                      <a:round/>
                      <a:headEnd len="sm" w="sm" type="none"/>
                      <a:tailEnd len="sm" w="sm" type="none"/>
                    </a:lnB>
                  </a:tcPr>
                </a:tc>
              </a:tr>
              <a:tr h="254000">
                <a:tc>
                  <a:txBody>
                    <a:bodyPr/>
                    <a:lstStyle/>
                    <a:p>
                      <a:pPr indent="0" lvl="0" marL="0" rtl="0" algn="just">
                        <a:spcBef>
                          <a:spcPts val="0"/>
                        </a:spcBef>
                        <a:spcAft>
                          <a:spcPts val="0"/>
                        </a:spcAft>
                        <a:buNone/>
                      </a:pPr>
                      <a:r>
                        <a:rPr b="1" lang="en" sz="1200">
                          <a:latin typeface="Lato"/>
                          <a:ea typeface="Lato"/>
                          <a:cs typeface="Lato"/>
                          <a:sym typeface="Lato"/>
                        </a:rPr>
                        <a:t>2025-03-01</a:t>
                      </a:r>
                      <a:endParaRPr b="1" sz="1200">
                        <a:latin typeface="Lato"/>
                        <a:ea typeface="Lato"/>
                        <a:cs typeface="Lato"/>
                        <a:sym typeface="Lato"/>
                      </a:endParaRPr>
                    </a:p>
                  </a:txBody>
                  <a:tcPr marT="63500" marB="63500" marR="63500" marL="63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Lato"/>
                          <a:ea typeface="Lato"/>
                          <a:cs typeface="Lato"/>
                          <a:sym typeface="Lato"/>
                        </a:rPr>
                        <a:t>-0.552358</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54000">
                <a:tc>
                  <a:txBody>
                    <a:bodyPr/>
                    <a:lstStyle/>
                    <a:p>
                      <a:pPr indent="0" lvl="0" marL="0" rtl="0" algn="just">
                        <a:spcBef>
                          <a:spcPts val="0"/>
                        </a:spcBef>
                        <a:spcAft>
                          <a:spcPts val="0"/>
                        </a:spcAft>
                        <a:buNone/>
                      </a:pPr>
                      <a:r>
                        <a:rPr b="1" lang="en" sz="1200">
                          <a:latin typeface="Lato"/>
                          <a:ea typeface="Lato"/>
                          <a:cs typeface="Lato"/>
                          <a:sym typeface="Lato"/>
                        </a:rPr>
                        <a:t>2025-06-01</a:t>
                      </a:r>
                      <a:endParaRPr b="1" sz="1200">
                        <a:latin typeface="Lato"/>
                        <a:ea typeface="Lato"/>
                        <a:cs typeface="Lato"/>
                        <a:sym typeface="Lato"/>
                      </a:endParaRPr>
                    </a:p>
                  </a:txBody>
                  <a:tcPr marT="63500" marB="63500" marR="63500" marL="63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Lato"/>
                          <a:ea typeface="Lato"/>
                          <a:cs typeface="Lato"/>
                          <a:sym typeface="Lato"/>
                        </a:rPr>
                        <a:t>-0.552358</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52400">
                <a:tc>
                  <a:txBody>
                    <a:bodyPr/>
                    <a:lstStyle/>
                    <a:p>
                      <a:pPr indent="0" lvl="0" marL="0" rtl="0" algn="just">
                        <a:spcBef>
                          <a:spcPts val="0"/>
                        </a:spcBef>
                        <a:spcAft>
                          <a:spcPts val="0"/>
                        </a:spcAft>
                        <a:buNone/>
                      </a:pPr>
                      <a:r>
                        <a:rPr b="1" lang="en" sz="1200">
                          <a:latin typeface="Lato"/>
                          <a:ea typeface="Lato"/>
                          <a:cs typeface="Lato"/>
                          <a:sym typeface="Lato"/>
                        </a:rPr>
                        <a:t>2025-09-01</a:t>
                      </a:r>
                      <a:endParaRPr b="1" sz="1200">
                        <a:latin typeface="Lato"/>
                        <a:ea typeface="Lato"/>
                        <a:cs typeface="Lato"/>
                        <a:sym typeface="Lato"/>
                      </a:endParaRPr>
                    </a:p>
                  </a:txBody>
                  <a:tcPr marT="63500" marB="63500" marR="63500" marL="63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Lato"/>
                          <a:ea typeface="Lato"/>
                          <a:cs typeface="Lato"/>
                          <a:sym typeface="Lato"/>
                        </a:rPr>
                        <a:t>-0.543941</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52400">
                <a:tc>
                  <a:txBody>
                    <a:bodyPr/>
                    <a:lstStyle/>
                    <a:p>
                      <a:pPr indent="0" lvl="0" marL="0" rtl="0" algn="just">
                        <a:spcBef>
                          <a:spcPts val="0"/>
                        </a:spcBef>
                        <a:spcAft>
                          <a:spcPts val="0"/>
                        </a:spcAft>
                        <a:buNone/>
                      </a:pPr>
                      <a:r>
                        <a:rPr b="1" lang="en" sz="1200">
                          <a:latin typeface="Lato"/>
                          <a:ea typeface="Lato"/>
                          <a:cs typeface="Lato"/>
                          <a:sym typeface="Lato"/>
                        </a:rPr>
                        <a:t>2025-12-01</a:t>
                      </a:r>
                      <a:endParaRPr b="1" sz="1200">
                        <a:latin typeface="Lato"/>
                        <a:ea typeface="Lato"/>
                        <a:cs typeface="Lato"/>
                        <a:sym typeface="Lato"/>
                      </a:endParaRPr>
                    </a:p>
                  </a:txBody>
                  <a:tcPr marT="63500" marB="63500" marR="63500" marL="6350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Lato"/>
                          <a:ea typeface="Lato"/>
                          <a:cs typeface="Lato"/>
                          <a:sym typeface="Lato"/>
                        </a:rPr>
                        <a:t>-0.543941</a:t>
                      </a:r>
                      <a:endParaRPr b="1" sz="1200">
                        <a:latin typeface="Lato"/>
                        <a:ea typeface="Lato"/>
                        <a:cs typeface="Lato"/>
                        <a:sym typeface="Lato"/>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91" name="Google Shape;191;p25"/>
          <p:cNvSpPr/>
          <p:nvPr/>
        </p:nvSpPr>
        <p:spPr>
          <a:xfrm>
            <a:off x="598050" y="3711325"/>
            <a:ext cx="7947900" cy="1047600"/>
          </a:xfrm>
          <a:prstGeom prst="roundRect">
            <a:avLst>
              <a:gd fmla="val 16667" name="adj"/>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Given that consumer sentiments were some of the greatest contributors to the model,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there may be some expectations of a worsening economy, hence suggesting future slowing in productivity, leading to a fall in GDP</a:t>
            </a:r>
            <a:endParaRPr/>
          </a:p>
        </p:txBody>
      </p:sp>
      <p:pic>
        <p:nvPicPr>
          <p:cNvPr id="192" name="Google Shape;192;p25"/>
          <p:cNvPicPr preferRelativeResize="0"/>
          <p:nvPr/>
        </p:nvPicPr>
        <p:blipFill>
          <a:blip r:embed="rId3">
            <a:alphaModFix/>
          </a:blip>
          <a:stretch>
            <a:fillRect/>
          </a:stretch>
        </p:blipFill>
        <p:spPr>
          <a:xfrm rot="606435">
            <a:off x="7594725" y="3196125"/>
            <a:ext cx="885899" cy="885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mt="15000"/>
          </a:blip>
          <a:stretch>
            <a:fillRect/>
          </a:stretch>
        </p:blipFill>
        <p:spPr>
          <a:xfrm>
            <a:off x="0" y="0"/>
            <a:ext cx="9144000" cy="5113923"/>
          </a:xfrm>
          <a:prstGeom prst="rect">
            <a:avLst/>
          </a:prstGeom>
          <a:noFill/>
          <a:ln>
            <a:noFill/>
          </a:ln>
        </p:spPr>
      </p:pic>
      <p:sp>
        <p:nvSpPr>
          <p:cNvPr id="198" name="Google Shape;198;p26"/>
          <p:cNvSpPr txBox="1"/>
          <p:nvPr>
            <p:ph type="title"/>
          </p:nvPr>
        </p:nvSpPr>
        <p:spPr>
          <a:xfrm>
            <a:off x="1483950" y="382175"/>
            <a:ext cx="61761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Lato"/>
                <a:ea typeface="Lato"/>
                <a:cs typeface="Lato"/>
                <a:sym typeface="Lato"/>
              </a:rPr>
              <a:t>Forecasting Future Quarterly GDP Growth</a:t>
            </a:r>
            <a:endParaRPr b="1" sz="2000">
              <a:latin typeface="Lato"/>
              <a:ea typeface="Lato"/>
              <a:cs typeface="Lato"/>
              <a:sym typeface="Lato"/>
            </a:endParaRPr>
          </a:p>
          <a:p>
            <a:pPr indent="0" lvl="0" marL="0" rtl="0" algn="ctr">
              <a:spcBef>
                <a:spcPts val="0"/>
              </a:spcBef>
              <a:spcAft>
                <a:spcPts val="0"/>
              </a:spcAft>
              <a:buNone/>
            </a:pPr>
            <a:r>
              <a:t/>
            </a:r>
            <a:endParaRPr sz="2400"/>
          </a:p>
        </p:txBody>
      </p:sp>
      <p:pic>
        <p:nvPicPr>
          <p:cNvPr id="199" name="Google Shape;199;p26"/>
          <p:cNvPicPr preferRelativeResize="0"/>
          <p:nvPr/>
        </p:nvPicPr>
        <p:blipFill>
          <a:blip r:embed="rId4">
            <a:alphaModFix/>
          </a:blip>
          <a:stretch>
            <a:fillRect/>
          </a:stretch>
        </p:blipFill>
        <p:spPr>
          <a:xfrm>
            <a:off x="691025" y="1001900"/>
            <a:ext cx="7761950" cy="385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mt="20000"/>
          </a:blip>
          <a:stretch>
            <a:fillRect/>
          </a:stretch>
        </p:blipFill>
        <p:spPr>
          <a:xfrm>
            <a:off x="0" y="0"/>
            <a:ext cx="9144000" cy="5143502"/>
          </a:xfrm>
          <a:prstGeom prst="rect">
            <a:avLst/>
          </a:prstGeom>
          <a:noFill/>
          <a:ln>
            <a:noFill/>
          </a:ln>
        </p:spPr>
      </p:pic>
      <p:sp>
        <p:nvSpPr>
          <p:cNvPr id="205" name="Google Shape;205;p27"/>
          <p:cNvSpPr txBox="1"/>
          <p:nvPr>
            <p:ph type="title"/>
          </p:nvPr>
        </p:nvSpPr>
        <p:spPr>
          <a:xfrm>
            <a:off x="759125" y="132425"/>
            <a:ext cx="781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Improvements That Can Be Made To Model </a:t>
            </a:r>
            <a:endParaRPr/>
          </a:p>
        </p:txBody>
      </p:sp>
      <p:sp>
        <p:nvSpPr>
          <p:cNvPr id="206" name="Google Shape;206;p27"/>
          <p:cNvSpPr txBox="1"/>
          <p:nvPr>
            <p:ph idx="1" type="body"/>
          </p:nvPr>
        </p:nvSpPr>
        <p:spPr>
          <a:xfrm>
            <a:off x="407525" y="97240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100">
                <a:solidFill>
                  <a:schemeClr val="dk1"/>
                </a:solidFill>
              </a:rPr>
              <a:t>1. </a:t>
            </a:r>
            <a:r>
              <a:rPr b="1" lang="en" sz="1400">
                <a:solidFill>
                  <a:schemeClr val="dk1"/>
                </a:solidFill>
              </a:rPr>
              <a:t>ARDL Model</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Addressing Non-Linearity:</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ARDL assumes a linear relationship between variables, which may not capture complex macroeconomic effects.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Consider Threshold ARDL (TARDL) or Nonlinear ARDL (NARDL) to model asymmetric relationships.</a:t>
            </a:r>
            <a:endParaRPr>
              <a:solidFill>
                <a:schemeClr val="dk1"/>
              </a:solidFill>
            </a:endParaRPr>
          </a:p>
          <a:p>
            <a:pPr indent="0" lvl="0" marL="0" rtl="0" algn="l">
              <a:spcBef>
                <a:spcPts val="1200"/>
              </a:spcBef>
              <a:spcAft>
                <a:spcPts val="0"/>
              </a:spcAft>
              <a:buNone/>
            </a:pPr>
            <a:r>
              <a:rPr b="1" lang="en" sz="1400">
                <a:solidFill>
                  <a:schemeClr val="dk1"/>
                </a:solidFill>
              </a:rPr>
              <a:t>2. Random Forest Model</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Optimizing accuracy</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Using ensemble methods such as bagging and boosting (XGBoost or AdaBoost)</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mt="10000"/>
          </a:blip>
          <a:stretch>
            <a:fillRect/>
          </a:stretch>
        </p:blipFill>
        <p:spPr>
          <a:xfrm>
            <a:off x="0" y="0"/>
            <a:ext cx="9144000" cy="5143500"/>
          </a:xfrm>
          <a:prstGeom prst="rect">
            <a:avLst/>
          </a:prstGeom>
          <a:noFill/>
          <a:ln>
            <a:noFill/>
          </a:ln>
        </p:spPr>
      </p:pic>
      <p:sp>
        <p:nvSpPr>
          <p:cNvPr id="67" name="Google Shape;67;p14"/>
          <p:cNvSpPr txBox="1"/>
          <p:nvPr>
            <p:ph type="title"/>
          </p:nvPr>
        </p:nvSpPr>
        <p:spPr>
          <a:xfrm>
            <a:off x="2487900" y="132450"/>
            <a:ext cx="443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Which Dataset Did We Use? </a:t>
            </a:r>
            <a:endParaRPr b="1"/>
          </a:p>
        </p:txBody>
      </p:sp>
      <p:sp>
        <p:nvSpPr>
          <p:cNvPr id="68" name="Google Shape;68;p14"/>
          <p:cNvSpPr txBox="1"/>
          <p:nvPr>
            <p:ph idx="1" type="body"/>
          </p:nvPr>
        </p:nvSpPr>
        <p:spPr>
          <a:xfrm>
            <a:off x="880050" y="752100"/>
            <a:ext cx="8414400" cy="334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Quarterly Data</a:t>
            </a:r>
            <a:r>
              <a:rPr b="1" lang="en"/>
              <a:t>                                                            </a:t>
            </a:r>
            <a:r>
              <a:rPr b="1" lang="en" u="sng"/>
              <a:t>Monthly Data</a:t>
            </a:r>
            <a:r>
              <a:rPr b="1" lang="en"/>
              <a:t> </a:t>
            </a:r>
            <a:endParaRPr b="1"/>
          </a:p>
        </p:txBody>
      </p:sp>
      <p:pic>
        <p:nvPicPr>
          <p:cNvPr id="69" name="Google Shape;69;p14"/>
          <p:cNvPicPr preferRelativeResize="0"/>
          <p:nvPr/>
        </p:nvPicPr>
        <p:blipFill>
          <a:blip r:embed="rId4">
            <a:alphaModFix/>
          </a:blip>
          <a:stretch>
            <a:fillRect/>
          </a:stretch>
        </p:blipFill>
        <p:spPr>
          <a:xfrm>
            <a:off x="1348400" y="1367825"/>
            <a:ext cx="865925" cy="865925"/>
          </a:xfrm>
          <a:prstGeom prst="rect">
            <a:avLst/>
          </a:prstGeom>
          <a:noFill/>
          <a:ln>
            <a:noFill/>
          </a:ln>
        </p:spPr>
      </p:pic>
      <p:pic>
        <p:nvPicPr>
          <p:cNvPr id="70" name="Google Shape;70;p14"/>
          <p:cNvPicPr preferRelativeResize="0"/>
          <p:nvPr/>
        </p:nvPicPr>
        <p:blipFill>
          <a:blip r:embed="rId5">
            <a:alphaModFix/>
          </a:blip>
          <a:stretch>
            <a:fillRect/>
          </a:stretch>
        </p:blipFill>
        <p:spPr>
          <a:xfrm>
            <a:off x="6511700" y="1237125"/>
            <a:ext cx="1127325" cy="1127325"/>
          </a:xfrm>
          <a:prstGeom prst="rect">
            <a:avLst/>
          </a:prstGeom>
          <a:noFill/>
          <a:ln>
            <a:noFill/>
          </a:ln>
        </p:spPr>
      </p:pic>
      <p:sp>
        <p:nvSpPr>
          <p:cNvPr id="71" name="Google Shape;71;p14"/>
          <p:cNvSpPr txBox="1"/>
          <p:nvPr/>
        </p:nvSpPr>
        <p:spPr>
          <a:xfrm>
            <a:off x="314500" y="2440250"/>
            <a:ext cx="3391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Contains </a:t>
            </a:r>
            <a:r>
              <a:rPr b="1" lang="en">
                <a:solidFill>
                  <a:schemeClr val="dk2"/>
                </a:solidFill>
              </a:rPr>
              <a:t>more relevant columns</a:t>
            </a:r>
            <a:r>
              <a:rPr lang="en">
                <a:solidFill>
                  <a:schemeClr val="dk2"/>
                </a:solidFill>
              </a:rPr>
              <a:t> used for analysis (246 columns) </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b="1" lang="en">
                <a:solidFill>
                  <a:schemeClr val="dk2"/>
                </a:solidFill>
              </a:rPr>
              <a:t>Reduces noise</a:t>
            </a:r>
            <a:r>
              <a:rPr lang="en">
                <a:solidFill>
                  <a:schemeClr val="dk2"/>
                </a:solidFill>
              </a:rPr>
              <a:t> (smooths out random variations and provides a clearer trend)</a:t>
            </a:r>
            <a:endParaRPr>
              <a:solidFill>
                <a:schemeClr val="dk2"/>
              </a:solidFill>
            </a:endParaRPr>
          </a:p>
          <a:p>
            <a:pPr indent="0" lvl="0" marL="457200" rtl="0" algn="l">
              <a:spcBef>
                <a:spcPts val="0"/>
              </a:spcBef>
              <a:spcAft>
                <a:spcPts val="0"/>
              </a:spcAft>
              <a:buNone/>
            </a:pPr>
            <a:r>
              <a:rPr lang="en">
                <a:solidFill>
                  <a:schemeClr val="dk2"/>
                </a:solidFill>
              </a:rPr>
              <a:t> </a:t>
            </a:r>
            <a:endParaRPr>
              <a:solidFill>
                <a:schemeClr val="dk2"/>
              </a:solidFill>
            </a:endParaRPr>
          </a:p>
          <a:p>
            <a:pPr indent="-317500" lvl="0" marL="457200" rtl="0" algn="l">
              <a:spcBef>
                <a:spcPts val="0"/>
              </a:spcBef>
              <a:spcAft>
                <a:spcPts val="0"/>
              </a:spcAft>
              <a:buClr>
                <a:schemeClr val="dk2"/>
              </a:buClr>
              <a:buSzPts val="1400"/>
              <a:buChar char="★"/>
            </a:pPr>
            <a:r>
              <a:rPr b="1" lang="en">
                <a:solidFill>
                  <a:schemeClr val="dk2"/>
                </a:solidFill>
              </a:rPr>
              <a:t>Reducing overfitting &amp; Model complexity</a:t>
            </a:r>
            <a:endParaRPr b="1">
              <a:solidFill>
                <a:schemeClr val="dk2"/>
              </a:solidFill>
            </a:endParaRPr>
          </a:p>
        </p:txBody>
      </p:sp>
      <p:sp>
        <p:nvSpPr>
          <p:cNvPr id="72" name="Google Shape;72;p14"/>
          <p:cNvSpPr txBox="1"/>
          <p:nvPr/>
        </p:nvSpPr>
        <p:spPr>
          <a:xfrm>
            <a:off x="5608063" y="2485525"/>
            <a:ext cx="3218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b="1" lang="en">
                <a:solidFill>
                  <a:schemeClr val="dk2"/>
                </a:solidFill>
              </a:rPr>
              <a:t>Much less relevant columns</a:t>
            </a:r>
            <a:r>
              <a:rPr lang="en">
                <a:solidFill>
                  <a:schemeClr val="dk2"/>
                </a:solidFill>
              </a:rPr>
              <a:t> available (127 columns) </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b="1" lang="en">
                <a:solidFill>
                  <a:schemeClr val="dk2"/>
                </a:solidFill>
              </a:rPr>
              <a:t>More noise</a:t>
            </a:r>
            <a:r>
              <a:rPr lang="en">
                <a:solidFill>
                  <a:schemeClr val="dk2"/>
                </a:solidFill>
              </a:rPr>
              <a:t> due to higher probability of outliers </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More </a:t>
            </a:r>
            <a:r>
              <a:rPr b="1" lang="en">
                <a:solidFill>
                  <a:schemeClr val="dk2"/>
                </a:solidFill>
              </a:rPr>
              <a:t>prone to overfitting and complex models</a:t>
            </a:r>
            <a:br>
              <a:rPr b="1" lang="en">
                <a:solidFill>
                  <a:schemeClr val="dk2"/>
                </a:solidFill>
              </a:rPr>
            </a:br>
            <a:endParaRPr b="1">
              <a:solidFill>
                <a:schemeClr val="dk2"/>
              </a:solidFill>
            </a:endParaRPr>
          </a:p>
          <a:p>
            <a:pPr indent="0" lvl="0" marL="457200" rtl="0" algn="l">
              <a:spcBef>
                <a:spcPts val="0"/>
              </a:spcBef>
              <a:spcAft>
                <a:spcPts val="0"/>
              </a:spcAft>
              <a:buNone/>
            </a:pPr>
            <a:r>
              <a:t/>
            </a:r>
            <a:endParaRPr b="1">
              <a:solidFill>
                <a:schemeClr val="dk2"/>
              </a:solidFill>
            </a:endParaRPr>
          </a:p>
        </p:txBody>
      </p:sp>
      <p:cxnSp>
        <p:nvCxnSpPr>
          <p:cNvPr id="73" name="Google Shape;73;p14"/>
          <p:cNvCxnSpPr/>
          <p:nvPr/>
        </p:nvCxnSpPr>
        <p:spPr>
          <a:xfrm>
            <a:off x="4691550" y="752100"/>
            <a:ext cx="28500" cy="4101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79" name="Google Shape;79;p15"/>
          <p:cNvSpPr txBox="1"/>
          <p:nvPr>
            <p:ph type="title"/>
          </p:nvPr>
        </p:nvSpPr>
        <p:spPr>
          <a:xfrm>
            <a:off x="2780375" y="79875"/>
            <a:ext cx="43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Data Cleaning Process </a:t>
            </a:r>
            <a:endParaRPr b="1" sz="2820"/>
          </a:p>
        </p:txBody>
      </p:sp>
      <p:sp>
        <p:nvSpPr>
          <p:cNvPr id="80" name="Google Shape;80;p15"/>
          <p:cNvSpPr/>
          <p:nvPr/>
        </p:nvSpPr>
        <p:spPr>
          <a:xfrm>
            <a:off x="550475" y="894625"/>
            <a:ext cx="1743000" cy="928200"/>
          </a:xfrm>
          <a:prstGeom prst="roundRect">
            <a:avLst>
              <a:gd fmla="val 16667" name="adj"/>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 1: Extracting Most Important Columns Of Dataset</a:t>
            </a:r>
            <a:endParaRPr sz="1200"/>
          </a:p>
        </p:txBody>
      </p:sp>
      <p:sp>
        <p:nvSpPr>
          <p:cNvPr id="81" name="Google Shape;81;p15"/>
          <p:cNvSpPr/>
          <p:nvPr/>
        </p:nvSpPr>
        <p:spPr>
          <a:xfrm>
            <a:off x="3548100" y="894625"/>
            <a:ext cx="1743000" cy="928200"/>
          </a:xfrm>
          <a:prstGeom prst="roundRect">
            <a:avLst>
              <a:gd fmla="val 16667" name="adj"/>
            </a:avLst>
          </a:prstGeom>
          <a:solidFill>
            <a:srgbClr val="B6D7A8"/>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 3: Finding And Handling NA Values</a:t>
            </a:r>
            <a:endParaRPr sz="1200"/>
          </a:p>
        </p:txBody>
      </p:sp>
      <p:sp>
        <p:nvSpPr>
          <p:cNvPr id="82" name="Google Shape;82;p15"/>
          <p:cNvSpPr/>
          <p:nvPr/>
        </p:nvSpPr>
        <p:spPr>
          <a:xfrm>
            <a:off x="6703225" y="894625"/>
            <a:ext cx="1743000" cy="928200"/>
          </a:xfrm>
          <a:prstGeom prst="roundRect">
            <a:avLst>
              <a:gd fmla="val 16667" name="adj"/>
            </a:avLst>
          </a:prstGeom>
          <a:solidFill>
            <a:srgbClr val="B4A7D6"/>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 5: Examining And Correcting Data Types </a:t>
            </a:r>
            <a:endParaRPr sz="1200"/>
          </a:p>
        </p:txBody>
      </p:sp>
      <p:sp>
        <p:nvSpPr>
          <p:cNvPr id="83" name="Google Shape;83;p15"/>
          <p:cNvSpPr/>
          <p:nvPr/>
        </p:nvSpPr>
        <p:spPr>
          <a:xfrm>
            <a:off x="2085800" y="2373125"/>
            <a:ext cx="1743000" cy="928200"/>
          </a:xfrm>
          <a:prstGeom prst="roundRect">
            <a:avLst>
              <a:gd fmla="val 16667" name="adj"/>
            </a:avLst>
          </a:pr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 2: Renaming Column Names To Readable Formats</a:t>
            </a:r>
            <a:endParaRPr sz="1200"/>
          </a:p>
        </p:txBody>
      </p:sp>
      <p:sp>
        <p:nvSpPr>
          <p:cNvPr id="84" name="Google Shape;84;p15"/>
          <p:cNvSpPr/>
          <p:nvPr/>
        </p:nvSpPr>
        <p:spPr>
          <a:xfrm>
            <a:off x="5155700" y="2325775"/>
            <a:ext cx="1743000" cy="928200"/>
          </a:xfrm>
          <a:prstGeom prst="roundRect">
            <a:avLst>
              <a:gd fmla="val 16667" name="adj"/>
            </a:avLst>
          </a:prstGeom>
          <a:solidFill>
            <a:srgbClr val="A4C2F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 4: Checking For Any Duplicates</a:t>
            </a:r>
            <a:endParaRPr sz="1200"/>
          </a:p>
        </p:txBody>
      </p:sp>
      <p:cxnSp>
        <p:nvCxnSpPr>
          <p:cNvPr id="85" name="Google Shape;85;p15"/>
          <p:cNvCxnSpPr>
            <a:stCxn id="80" idx="2"/>
            <a:endCxn id="83" idx="0"/>
          </p:cNvCxnSpPr>
          <p:nvPr/>
        </p:nvCxnSpPr>
        <p:spPr>
          <a:xfrm>
            <a:off x="1421975" y="1822825"/>
            <a:ext cx="1535400" cy="550200"/>
          </a:xfrm>
          <a:prstGeom prst="straightConnector1">
            <a:avLst/>
          </a:prstGeom>
          <a:noFill/>
          <a:ln cap="flat" cmpd="sng" w="9525">
            <a:solidFill>
              <a:schemeClr val="dk2"/>
            </a:solidFill>
            <a:prstDash val="solid"/>
            <a:round/>
            <a:headEnd len="med" w="med" type="none"/>
            <a:tailEnd len="med" w="med" type="triangle"/>
          </a:ln>
        </p:spPr>
      </p:cxnSp>
      <p:cxnSp>
        <p:nvCxnSpPr>
          <p:cNvPr id="86" name="Google Shape;86;p15"/>
          <p:cNvCxnSpPr>
            <a:stCxn id="83" idx="0"/>
            <a:endCxn id="81" idx="2"/>
          </p:cNvCxnSpPr>
          <p:nvPr/>
        </p:nvCxnSpPr>
        <p:spPr>
          <a:xfrm flipH="1" rot="10800000">
            <a:off x="2957300" y="1822925"/>
            <a:ext cx="1462200" cy="55020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5"/>
          <p:cNvCxnSpPr>
            <a:stCxn id="81" idx="2"/>
            <a:endCxn id="84" idx="0"/>
          </p:cNvCxnSpPr>
          <p:nvPr/>
        </p:nvCxnSpPr>
        <p:spPr>
          <a:xfrm>
            <a:off x="4419600" y="1822825"/>
            <a:ext cx="1607700" cy="503100"/>
          </a:xfrm>
          <a:prstGeom prst="straightConnector1">
            <a:avLst/>
          </a:prstGeom>
          <a:noFill/>
          <a:ln cap="flat" cmpd="sng" w="9525">
            <a:solidFill>
              <a:schemeClr val="dk2"/>
            </a:solidFill>
            <a:prstDash val="solid"/>
            <a:round/>
            <a:headEnd len="med" w="med" type="none"/>
            <a:tailEnd len="med" w="med" type="triangle"/>
          </a:ln>
        </p:spPr>
      </p:cxnSp>
      <p:cxnSp>
        <p:nvCxnSpPr>
          <p:cNvPr id="88" name="Google Shape;88;p15"/>
          <p:cNvCxnSpPr>
            <a:stCxn id="84" idx="0"/>
            <a:endCxn id="82" idx="2"/>
          </p:cNvCxnSpPr>
          <p:nvPr/>
        </p:nvCxnSpPr>
        <p:spPr>
          <a:xfrm flipH="1" rot="10800000">
            <a:off x="6027200" y="1822675"/>
            <a:ext cx="1547400" cy="50310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5"/>
          <p:cNvSpPr txBox="1"/>
          <p:nvPr/>
        </p:nvSpPr>
        <p:spPr>
          <a:xfrm>
            <a:off x="153425" y="4195150"/>
            <a:ext cx="16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Initial Dataset: </a:t>
            </a:r>
            <a:endParaRPr>
              <a:solidFill>
                <a:schemeClr val="dk2"/>
              </a:solidFill>
            </a:endParaRPr>
          </a:p>
        </p:txBody>
      </p:sp>
      <p:sp>
        <p:nvSpPr>
          <p:cNvPr id="90" name="Google Shape;90;p15"/>
          <p:cNvSpPr txBox="1"/>
          <p:nvPr/>
        </p:nvSpPr>
        <p:spPr>
          <a:xfrm>
            <a:off x="1421975" y="3871900"/>
            <a:ext cx="3912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246 columns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Unreadable column names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NA values for certain columns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Incorrect data type for sasdate</a:t>
            </a:r>
            <a:endParaRPr>
              <a:solidFill>
                <a:schemeClr val="dk2"/>
              </a:solidFill>
            </a:endParaRPr>
          </a:p>
        </p:txBody>
      </p:sp>
      <p:cxnSp>
        <p:nvCxnSpPr>
          <p:cNvPr id="91" name="Google Shape;91;p15"/>
          <p:cNvCxnSpPr/>
          <p:nvPr/>
        </p:nvCxnSpPr>
        <p:spPr>
          <a:xfrm flipH="1" rot="10800000">
            <a:off x="4586525" y="4398850"/>
            <a:ext cx="331500" cy="9600"/>
          </a:xfrm>
          <a:prstGeom prst="straightConnector1">
            <a:avLst/>
          </a:prstGeom>
          <a:noFill/>
          <a:ln cap="flat" cmpd="sng" w="9525">
            <a:solidFill>
              <a:schemeClr val="dk2"/>
            </a:solidFill>
            <a:prstDash val="solid"/>
            <a:round/>
            <a:headEnd len="med" w="med" type="none"/>
            <a:tailEnd len="med" w="med" type="triangle"/>
          </a:ln>
        </p:spPr>
      </p:cxnSp>
      <p:sp>
        <p:nvSpPr>
          <p:cNvPr id="92" name="Google Shape;92;p15"/>
          <p:cNvSpPr txBox="1"/>
          <p:nvPr/>
        </p:nvSpPr>
        <p:spPr>
          <a:xfrm>
            <a:off x="5012775" y="4203550"/>
            <a:ext cx="1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Cleaned Dataset:</a:t>
            </a:r>
            <a:endParaRPr>
              <a:solidFill>
                <a:schemeClr val="dk2"/>
              </a:solidFill>
            </a:endParaRPr>
          </a:p>
        </p:txBody>
      </p:sp>
      <p:sp>
        <p:nvSpPr>
          <p:cNvPr id="93" name="Google Shape;93;p15"/>
          <p:cNvSpPr txBox="1"/>
          <p:nvPr/>
        </p:nvSpPr>
        <p:spPr>
          <a:xfrm>
            <a:off x="6443100" y="3871900"/>
            <a:ext cx="2700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32 columns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Readable column names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No more NA values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Correct data types</a:t>
            </a:r>
            <a:endParaRPr>
              <a:solidFill>
                <a:schemeClr val="dk2"/>
              </a:solidFill>
            </a:endParaRPr>
          </a:p>
        </p:txBody>
      </p:sp>
      <p:pic>
        <p:nvPicPr>
          <p:cNvPr id="94" name="Google Shape;94;p15"/>
          <p:cNvPicPr preferRelativeResize="0"/>
          <p:nvPr/>
        </p:nvPicPr>
        <p:blipFill rotWithShape="1">
          <a:blip r:embed="rId4">
            <a:alphaModFix/>
          </a:blip>
          <a:srcRect b="7883" l="7396" r="7879" t="7984"/>
          <a:stretch/>
        </p:blipFill>
        <p:spPr>
          <a:xfrm>
            <a:off x="401596" y="3453725"/>
            <a:ext cx="745096" cy="741425"/>
          </a:xfrm>
          <a:prstGeom prst="rect">
            <a:avLst/>
          </a:prstGeom>
          <a:noFill/>
          <a:ln>
            <a:noFill/>
          </a:ln>
        </p:spPr>
      </p:pic>
      <p:pic>
        <p:nvPicPr>
          <p:cNvPr id="95" name="Google Shape;95;p15"/>
          <p:cNvPicPr preferRelativeResize="0"/>
          <p:nvPr/>
        </p:nvPicPr>
        <p:blipFill>
          <a:blip r:embed="rId5">
            <a:alphaModFix/>
          </a:blip>
          <a:stretch>
            <a:fillRect/>
          </a:stretch>
        </p:blipFill>
        <p:spPr>
          <a:xfrm>
            <a:off x="5390325" y="3495875"/>
            <a:ext cx="692824" cy="692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mt="15000"/>
          </a:blip>
          <a:stretch>
            <a:fillRect/>
          </a:stretch>
        </p:blipFill>
        <p:spPr>
          <a:xfrm>
            <a:off x="0" y="0"/>
            <a:ext cx="9144000" cy="5143501"/>
          </a:xfrm>
          <a:prstGeom prst="rect">
            <a:avLst/>
          </a:prstGeom>
          <a:noFill/>
          <a:ln>
            <a:noFill/>
          </a:ln>
        </p:spPr>
      </p:pic>
      <p:sp>
        <p:nvSpPr>
          <p:cNvPr id="101" name="Google Shape;101;p16"/>
          <p:cNvSpPr txBox="1"/>
          <p:nvPr>
            <p:ph type="title"/>
          </p:nvPr>
        </p:nvSpPr>
        <p:spPr>
          <a:xfrm>
            <a:off x="3036225" y="63250"/>
            <a:ext cx="356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Data Visualizations </a:t>
            </a:r>
            <a:endParaRPr b="1" sz="2820"/>
          </a:p>
        </p:txBody>
      </p:sp>
      <p:sp>
        <p:nvSpPr>
          <p:cNvPr id="102" name="Google Shape;102;p16"/>
          <p:cNvSpPr txBox="1"/>
          <p:nvPr>
            <p:ph idx="1" type="body"/>
          </p:nvPr>
        </p:nvSpPr>
        <p:spPr>
          <a:xfrm>
            <a:off x="160125" y="839875"/>
            <a:ext cx="3848700" cy="408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300"/>
              <a:t>Performed 10 Different Visualizations: </a:t>
            </a:r>
            <a:endParaRPr sz="1300"/>
          </a:p>
          <a:p>
            <a:pPr indent="-311150" lvl="0" marL="457200" rtl="0" algn="l">
              <a:lnSpc>
                <a:spcPct val="150000"/>
              </a:lnSpc>
              <a:spcBef>
                <a:spcPts val="1200"/>
              </a:spcBef>
              <a:spcAft>
                <a:spcPts val="0"/>
              </a:spcAft>
              <a:buSzPts val="1300"/>
              <a:buAutoNum type="arabicParenR"/>
            </a:pPr>
            <a:r>
              <a:rPr lang="en" sz="1300"/>
              <a:t>Stock Prices Over Time </a:t>
            </a:r>
            <a:endParaRPr sz="1300"/>
          </a:p>
          <a:p>
            <a:pPr indent="-311150" lvl="0" marL="457200" rtl="0" algn="l">
              <a:lnSpc>
                <a:spcPct val="150000"/>
              </a:lnSpc>
              <a:spcBef>
                <a:spcPts val="0"/>
              </a:spcBef>
              <a:spcAft>
                <a:spcPts val="0"/>
              </a:spcAft>
              <a:buSzPts val="1300"/>
              <a:buAutoNum type="arabicParenR"/>
            </a:pPr>
            <a:r>
              <a:rPr lang="en" sz="1300"/>
              <a:t>Imports And Exports Of Goods &amp; Services</a:t>
            </a:r>
            <a:endParaRPr sz="1300"/>
          </a:p>
          <a:p>
            <a:pPr indent="-311150" lvl="0" marL="457200" rtl="0" algn="l">
              <a:lnSpc>
                <a:spcPct val="150000"/>
              </a:lnSpc>
              <a:spcBef>
                <a:spcPts val="0"/>
              </a:spcBef>
              <a:spcAft>
                <a:spcPts val="0"/>
              </a:spcAft>
              <a:buSzPts val="1300"/>
              <a:buAutoNum type="arabicParenR"/>
            </a:pPr>
            <a:r>
              <a:rPr lang="en" sz="1300"/>
              <a:t>Real Disposable Personal Income</a:t>
            </a:r>
            <a:endParaRPr sz="1300"/>
          </a:p>
          <a:p>
            <a:pPr indent="-311150" lvl="0" marL="457200" rtl="0" algn="l">
              <a:lnSpc>
                <a:spcPct val="150000"/>
              </a:lnSpc>
              <a:spcBef>
                <a:spcPts val="0"/>
              </a:spcBef>
              <a:spcAft>
                <a:spcPts val="0"/>
              </a:spcAft>
              <a:buSzPts val="1300"/>
              <a:buAutoNum type="arabicParenR"/>
            </a:pPr>
            <a:r>
              <a:rPr lang="en" sz="1300"/>
              <a:t>Industrial Production Amounts </a:t>
            </a:r>
            <a:endParaRPr sz="1300"/>
          </a:p>
          <a:p>
            <a:pPr indent="-311150" lvl="0" marL="457200" rtl="0" algn="l">
              <a:lnSpc>
                <a:spcPct val="150000"/>
              </a:lnSpc>
              <a:spcBef>
                <a:spcPts val="0"/>
              </a:spcBef>
              <a:spcAft>
                <a:spcPts val="0"/>
              </a:spcAft>
              <a:buSzPts val="1300"/>
              <a:buAutoNum type="arabicParenR"/>
            </a:pPr>
            <a:r>
              <a:rPr lang="en" sz="1300"/>
              <a:t>Number Of Employees </a:t>
            </a:r>
            <a:endParaRPr sz="1300"/>
          </a:p>
          <a:p>
            <a:pPr indent="-311150" lvl="0" marL="457200" rtl="0" algn="l">
              <a:lnSpc>
                <a:spcPct val="150000"/>
              </a:lnSpc>
              <a:spcBef>
                <a:spcPts val="0"/>
              </a:spcBef>
              <a:spcAft>
                <a:spcPts val="0"/>
              </a:spcAft>
              <a:buSzPts val="1300"/>
              <a:buAutoNum type="arabicParenR"/>
            </a:pPr>
            <a:r>
              <a:rPr lang="en" sz="1300"/>
              <a:t>Civilian Unemployment Rates </a:t>
            </a:r>
            <a:endParaRPr sz="1300"/>
          </a:p>
          <a:p>
            <a:pPr indent="-311150" lvl="0" marL="457200" rtl="0" algn="l">
              <a:lnSpc>
                <a:spcPct val="150000"/>
              </a:lnSpc>
              <a:spcBef>
                <a:spcPts val="0"/>
              </a:spcBef>
              <a:spcAft>
                <a:spcPts val="0"/>
              </a:spcAft>
              <a:buSzPts val="1300"/>
              <a:buAutoNum type="arabicParenR"/>
            </a:pPr>
            <a:r>
              <a:rPr lang="en" sz="1300"/>
              <a:t>Personal Consumption Expenditures</a:t>
            </a:r>
            <a:endParaRPr sz="1300"/>
          </a:p>
          <a:p>
            <a:pPr indent="-311150" lvl="0" marL="457200" rtl="0" algn="l">
              <a:lnSpc>
                <a:spcPct val="150000"/>
              </a:lnSpc>
              <a:spcBef>
                <a:spcPts val="0"/>
              </a:spcBef>
              <a:spcAft>
                <a:spcPts val="0"/>
              </a:spcAft>
              <a:buSzPts val="1300"/>
              <a:buAutoNum type="arabicParenR"/>
            </a:pPr>
            <a:r>
              <a:rPr lang="en" sz="1300"/>
              <a:t>Consumer Price Index</a:t>
            </a:r>
            <a:endParaRPr sz="1300"/>
          </a:p>
          <a:p>
            <a:pPr indent="-311150" lvl="0" marL="457200" rtl="0" algn="l">
              <a:lnSpc>
                <a:spcPct val="150000"/>
              </a:lnSpc>
              <a:spcBef>
                <a:spcPts val="0"/>
              </a:spcBef>
              <a:spcAft>
                <a:spcPts val="0"/>
              </a:spcAft>
              <a:buSzPts val="1300"/>
              <a:buAutoNum type="arabicParenR"/>
            </a:pPr>
            <a:r>
              <a:rPr lang="en" sz="1300"/>
              <a:t>Industrial Production </a:t>
            </a:r>
            <a:endParaRPr sz="1300"/>
          </a:p>
          <a:p>
            <a:pPr indent="-311150" lvl="0" marL="457200" rtl="0" algn="l">
              <a:lnSpc>
                <a:spcPct val="150000"/>
              </a:lnSpc>
              <a:spcBef>
                <a:spcPts val="0"/>
              </a:spcBef>
              <a:spcAft>
                <a:spcPts val="0"/>
              </a:spcAft>
              <a:buSzPts val="1300"/>
              <a:buAutoNum type="arabicParenR"/>
            </a:pPr>
            <a:r>
              <a:rPr lang="en" sz="1300"/>
              <a:t>Exchange Rates </a:t>
            </a:r>
            <a:endParaRPr sz="1300"/>
          </a:p>
        </p:txBody>
      </p:sp>
      <p:cxnSp>
        <p:nvCxnSpPr>
          <p:cNvPr id="103" name="Google Shape;103;p16"/>
          <p:cNvCxnSpPr>
            <a:stCxn id="102" idx="3"/>
          </p:cNvCxnSpPr>
          <p:nvPr/>
        </p:nvCxnSpPr>
        <p:spPr>
          <a:xfrm flipH="1" rot="10800000">
            <a:off x="4008825" y="2873875"/>
            <a:ext cx="1619700" cy="108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6"/>
          <p:cNvSpPr txBox="1"/>
          <p:nvPr/>
        </p:nvSpPr>
        <p:spPr>
          <a:xfrm>
            <a:off x="3947750" y="2059300"/>
            <a:ext cx="19512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Data Cleaning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Graph Plotting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Graph Types  </a:t>
            </a:r>
            <a:endParaRPr sz="1200">
              <a:solidFill>
                <a:schemeClr val="dk2"/>
              </a:solidFill>
            </a:endParaRPr>
          </a:p>
        </p:txBody>
      </p:sp>
      <p:pic>
        <p:nvPicPr>
          <p:cNvPr id="105" name="Google Shape;105;p16"/>
          <p:cNvPicPr preferRelativeResize="0"/>
          <p:nvPr/>
        </p:nvPicPr>
        <p:blipFill>
          <a:blip r:embed="rId4">
            <a:alphaModFix/>
          </a:blip>
          <a:stretch>
            <a:fillRect/>
          </a:stretch>
        </p:blipFill>
        <p:spPr>
          <a:xfrm>
            <a:off x="7431325" y="1624200"/>
            <a:ext cx="1584026" cy="800526"/>
          </a:xfrm>
          <a:prstGeom prst="rect">
            <a:avLst/>
          </a:prstGeom>
          <a:noFill/>
          <a:ln>
            <a:noFill/>
          </a:ln>
        </p:spPr>
      </p:pic>
      <p:pic>
        <p:nvPicPr>
          <p:cNvPr id="106" name="Google Shape;106;p16"/>
          <p:cNvPicPr preferRelativeResize="0"/>
          <p:nvPr/>
        </p:nvPicPr>
        <p:blipFill>
          <a:blip r:embed="rId5">
            <a:alphaModFix/>
          </a:blip>
          <a:stretch>
            <a:fillRect/>
          </a:stretch>
        </p:blipFill>
        <p:spPr>
          <a:xfrm>
            <a:off x="7480825" y="697151"/>
            <a:ext cx="1485030" cy="738900"/>
          </a:xfrm>
          <a:prstGeom prst="rect">
            <a:avLst/>
          </a:prstGeom>
          <a:noFill/>
          <a:ln>
            <a:noFill/>
          </a:ln>
        </p:spPr>
      </p:pic>
      <p:pic>
        <p:nvPicPr>
          <p:cNvPr id="107" name="Google Shape;107;p16"/>
          <p:cNvPicPr preferRelativeResize="0"/>
          <p:nvPr/>
        </p:nvPicPr>
        <p:blipFill>
          <a:blip r:embed="rId6">
            <a:alphaModFix/>
          </a:blip>
          <a:stretch>
            <a:fillRect/>
          </a:stretch>
        </p:blipFill>
        <p:spPr>
          <a:xfrm>
            <a:off x="5842125" y="1706867"/>
            <a:ext cx="1485025" cy="635196"/>
          </a:xfrm>
          <a:prstGeom prst="rect">
            <a:avLst/>
          </a:prstGeom>
          <a:noFill/>
          <a:ln>
            <a:noFill/>
          </a:ln>
        </p:spPr>
      </p:pic>
      <p:pic>
        <p:nvPicPr>
          <p:cNvPr id="108" name="Google Shape;108;p16"/>
          <p:cNvPicPr preferRelativeResize="0"/>
          <p:nvPr/>
        </p:nvPicPr>
        <p:blipFill>
          <a:blip r:embed="rId7">
            <a:alphaModFix/>
          </a:blip>
          <a:stretch>
            <a:fillRect/>
          </a:stretch>
        </p:blipFill>
        <p:spPr>
          <a:xfrm>
            <a:off x="5888225" y="716678"/>
            <a:ext cx="1392824" cy="699825"/>
          </a:xfrm>
          <a:prstGeom prst="rect">
            <a:avLst/>
          </a:prstGeom>
          <a:noFill/>
          <a:ln>
            <a:noFill/>
          </a:ln>
        </p:spPr>
      </p:pic>
      <p:sp>
        <p:nvSpPr>
          <p:cNvPr id="109" name="Google Shape;109;p16"/>
          <p:cNvSpPr txBox="1"/>
          <p:nvPr/>
        </p:nvSpPr>
        <p:spPr>
          <a:xfrm>
            <a:off x="6291525" y="2419350"/>
            <a:ext cx="290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Interesting Visualizations!</a:t>
            </a:r>
            <a:r>
              <a:rPr lang="en" sz="1800">
                <a:solidFill>
                  <a:schemeClr val="dk2"/>
                </a:solidFill>
              </a:rPr>
              <a:t> </a:t>
            </a:r>
            <a:endParaRPr sz="1800">
              <a:solidFill>
                <a:schemeClr val="dk2"/>
              </a:solidFill>
            </a:endParaRPr>
          </a:p>
        </p:txBody>
      </p:sp>
      <p:sp>
        <p:nvSpPr>
          <p:cNvPr id="110" name="Google Shape;110;p16"/>
          <p:cNvSpPr txBox="1"/>
          <p:nvPr/>
        </p:nvSpPr>
        <p:spPr>
          <a:xfrm>
            <a:off x="4339400" y="3202075"/>
            <a:ext cx="148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Time-Series </a:t>
            </a:r>
            <a:endParaRPr>
              <a:solidFill>
                <a:schemeClr val="dk2"/>
              </a:solidFill>
            </a:endParaRPr>
          </a:p>
          <a:p>
            <a:pPr indent="0" lvl="0" marL="0" rtl="0" algn="ctr">
              <a:spcBef>
                <a:spcPts val="0"/>
              </a:spcBef>
              <a:spcAft>
                <a:spcPts val="0"/>
              </a:spcAft>
              <a:buNone/>
            </a:pPr>
            <a:r>
              <a:rPr lang="en">
                <a:solidFill>
                  <a:schemeClr val="dk2"/>
                </a:solidFill>
              </a:rPr>
              <a:t>Analysis</a:t>
            </a:r>
            <a:endParaRPr>
              <a:solidFill>
                <a:schemeClr val="dk2"/>
              </a:solidFill>
            </a:endParaRPr>
          </a:p>
        </p:txBody>
      </p:sp>
      <p:sp>
        <p:nvSpPr>
          <p:cNvPr id="111" name="Google Shape;111;p16"/>
          <p:cNvSpPr/>
          <p:nvPr/>
        </p:nvSpPr>
        <p:spPr>
          <a:xfrm>
            <a:off x="5824400" y="3343075"/>
            <a:ext cx="786300" cy="333600"/>
          </a:xfrm>
          <a:prstGeom prst="rightArrow">
            <a:avLst>
              <a:gd fmla="val 50000" name="adj1"/>
              <a:gd fmla="val 50000" name="adj2"/>
            </a:avLst>
          </a:prstGeom>
          <a:solidFill>
            <a:srgbClr val="00FF00"/>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6"/>
          <p:cNvSpPr txBox="1"/>
          <p:nvPr/>
        </p:nvSpPr>
        <p:spPr>
          <a:xfrm>
            <a:off x="6610700" y="2986525"/>
            <a:ext cx="2527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Line Plots (Trend)</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Area Charts (Trend)</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Bar Graphs (Year)</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Heat Maps (Year)</a:t>
            </a:r>
            <a:endParaRPr>
              <a:solidFill>
                <a:schemeClr val="dk2"/>
              </a:solidFill>
            </a:endParaRPr>
          </a:p>
        </p:txBody>
      </p:sp>
      <p:sp>
        <p:nvSpPr>
          <p:cNvPr id="113" name="Google Shape;113;p16"/>
          <p:cNvSpPr txBox="1"/>
          <p:nvPr/>
        </p:nvSpPr>
        <p:spPr>
          <a:xfrm>
            <a:off x="4572000" y="4221550"/>
            <a:ext cx="445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rPr>
              <a:t>Analyze and suggest key findings from the visualizations afterwards</a:t>
            </a:r>
            <a:r>
              <a:rPr b="1" lang="en" sz="1600">
                <a:solidFill>
                  <a:schemeClr val="dk2"/>
                </a:solidFill>
              </a:rPr>
              <a:t> </a:t>
            </a:r>
            <a:endParaRPr b="1"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7"/>
          <p:cNvPicPr preferRelativeResize="0"/>
          <p:nvPr/>
        </p:nvPicPr>
        <p:blipFill>
          <a:blip r:embed="rId3">
            <a:alphaModFix amt="15000"/>
          </a:blip>
          <a:stretch>
            <a:fillRect/>
          </a:stretch>
        </p:blipFill>
        <p:spPr>
          <a:xfrm>
            <a:off x="0" y="0"/>
            <a:ext cx="9143990" cy="5143500"/>
          </a:xfrm>
          <a:prstGeom prst="rect">
            <a:avLst/>
          </a:prstGeom>
          <a:noFill/>
          <a:ln>
            <a:noFill/>
          </a:ln>
        </p:spPr>
      </p:pic>
      <p:sp>
        <p:nvSpPr>
          <p:cNvPr id="119" name="Google Shape;119;p17"/>
          <p:cNvSpPr txBox="1"/>
          <p:nvPr>
            <p:ph type="title"/>
          </p:nvPr>
        </p:nvSpPr>
        <p:spPr>
          <a:xfrm>
            <a:off x="1503675" y="134225"/>
            <a:ext cx="651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Model Implementation </a:t>
            </a:r>
            <a:endParaRPr b="1"/>
          </a:p>
        </p:txBody>
      </p:sp>
      <p:sp>
        <p:nvSpPr>
          <p:cNvPr id="120" name="Google Shape;120;p17"/>
          <p:cNvSpPr/>
          <p:nvPr/>
        </p:nvSpPr>
        <p:spPr>
          <a:xfrm>
            <a:off x="2789325" y="856350"/>
            <a:ext cx="3798300" cy="483000"/>
          </a:xfrm>
          <a:prstGeom prst="rect">
            <a:avLst/>
          </a:prstGeom>
          <a:solidFill>
            <a:srgbClr val="FFE599"/>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1200"/>
              </a:spcAft>
              <a:buNone/>
            </a:pPr>
            <a:r>
              <a:rPr lang="en">
                <a:solidFill>
                  <a:schemeClr val="dk2"/>
                </a:solidFill>
              </a:rPr>
              <a:t>Autoregressive Distributed Lag (ARDL) Model</a:t>
            </a:r>
            <a:endParaRPr>
              <a:solidFill>
                <a:schemeClr val="dk2"/>
              </a:solidFill>
            </a:endParaRPr>
          </a:p>
        </p:txBody>
      </p:sp>
      <p:sp>
        <p:nvSpPr>
          <p:cNvPr id="121" name="Google Shape;121;p17"/>
          <p:cNvSpPr txBox="1"/>
          <p:nvPr/>
        </p:nvSpPr>
        <p:spPr>
          <a:xfrm>
            <a:off x="366175" y="2627800"/>
            <a:ext cx="2524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Extends the Autoregressive (AR) model to predict economic downturns by capturing dynamic interactions with real GDP</a:t>
            </a:r>
            <a:endParaRPr>
              <a:solidFill>
                <a:schemeClr val="dk2"/>
              </a:solidFill>
            </a:endParaRPr>
          </a:p>
        </p:txBody>
      </p:sp>
      <p:cxnSp>
        <p:nvCxnSpPr>
          <p:cNvPr id="122" name="Google Shape;122;p17"/>
          <p:cNvCxnSpPr>
            <a:stCxn id="120" idx="2"/>
          </p:cNvCxnSpPr>
          <p:nvPr/>
        </p:nvCxnSpPr>
        <p:spPr>
          <a:xfrm flipH="1">
            <a:off x="1830075" y="1339350"/>
            <a:ext cx="2858400" cy="1240800"/>
          </a:xfrm>
          <a:prstGeom prst="straightConnector1">
            <a:avLst/>
          </a:prstGeom>
          <a:noFill/>
          <a:ln cap="flat" cmpd="sng" w="28575">
            <a:solidFill>
              <a:schemeClr val="dk2"/>
            </a:solidFill>
            <a:prstDash val="solid"/>
            <a:round/>
            <a:headEnd len="med" w="med" type="none"/>
            <a:tailEnd len="med" w="med" type="triangle"/>
          </a:ln>
        </p:spPr>
      </p:cxnSp>
      <p:sp>
        <p:nvSpPr>
          <p:cNvPr id="123" name="Google Shape;123;p17"/>
          <p:cNvSpPr txBox="1"/>
          <p:nvPr/>
        </p:nvSpPr>
        <p:spPr>
          <a:xfrm>
            <a:off x="3414675" y="2656050"/>
            <a:ext cx="2568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Ensure stationarity in macroeconomic variables where differencing is applied before model fitting</a:t>
            </a:r>
            <a:endParaRPr>
              <a:solidFill>
                <a:schemeClr val="dk2"/>
              </a:solidFill>
            </a:endParaRPr>
          </a:p>
        </p:txBody>
      </p:sp>
      <p:cxnSp>
        <p:nvCxnSpPr>
          <p:cNvPr id="124" name="Google Shape;124;p17"/>
          <p:cNvCxnSpPr>
            <a:stCxn id="120" idx="2"/>
          </p:cNvCxnSpPr>
          <p:nvPr/>
        </p:nvCxnSpPr>
        <p:spPr>
          <a:xfrm>
            <a:off x="4688475" y="1339350"/>
            <a:ext cx="21300" cy="1316700"/>
          </a:xfrm>
          <a:prstGeom prst="straightConnector1">
            <a:avLst/>
          </a:prstGeom>
          <a:noFill/>
          <a:ln cap="flat" cmpd="sng" w="28575">
            <a:solidFill>
              <a:schemeClr val="dk2"/>
            </a:solidFill>
            <a:prstDash val="solid"/>
            <a:round/>
            <a:headEnd len="med" w="med" type="none"/>
            <a:tailEnd len="med" w="med" type="triangle"/>
          </a:ln>
        </p:spPr>
      </p:cxnSp>
      <p:cxnSp>
        <p:nvCxnSpPr>
          <p:cNvPr id="125" name="Google Shape;125;p17"/>
          <p:cNvCxnSpPr>
            <a:stCxn id="120" idx="2"/>
          </p:cNvCxnSpPr>
          <p:nvPr/>
        </p:nvCxnSpPr>
        <p:spPr>
          <a:xfrm>
            <a:off x="4688475" y="1339350"/>
            <a:ext cx="2692500" cy="1269300"/>
          </a:xfrm>
          <a:prstGeom prst="straightConnector1">
            <a:avLst/>
          </a:prstGeom>
          <a:noFill/>
          <a:ln cap="flat" cmpd="sng" w="28575">
            <a:solidFill>
              <a:schemeClr val="dk2"/>
            </a:solidFill>
            <a:prstDash val="solid"/>
            <a:round/>
            <a:headEnd len="med" w="med" type="none"/>
            <a:tailEnd len="med" w="med" type="triangle"/>
          </a:ln>
        </p:spPr>
      </p:cxnSp>
      <p:sp>
        <p:nvSpPr>
          <p:cNvPr id="126" name="Google Shape;126;p17"/>
          <p:cNvSpPr txBox="1"/>
          <p:nvPr/>
        </p:nvSpPr>
        <p:spPr>
          <a:xfrm>
            <a:off x="6236125" y="2656050"/>
            <a:ext cx="2794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Akaike Information Criterion (AIC) used to optimize model selection by choosing the best lag structure for improved forecasting accuracy</a:t>
            </a:r>
            <a:endParaRPr>
              <a:solidFill>
                <a:schemeClr val="dk2"/>
              </a:solidFill>
            </a:endParaRPr>
          </a:p>
        </p:txBody>
      </p:sp>
      <p:pic>
        <p:nvPicPr>
          <p:cNvPr id="127" name="Google Shape;127;p17"/>
          <p:cNvPicPr preferRelativeResize="0"/>
          <p:nvPr/>
        </p:nvPicPr>
        <p:blipFill>
          <a:blip r:embed="rId4">
            <a:alphaModFix/>
          </a:blip>
          <a:stretch>
            <a:fillRect/>
          </a:stretch>
        </p:blipFill>
        <p:spPr>
          <a:xfrm>
            <a:off x="2799975" y="3889899"/>
            <a:ext cx="3798300" cy="1166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2168275" y="141925"/>
            <a:ext cx="533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Machine Learning Model Evaluation</a:t>
            </a:r>
            <a:endParaRPr/>
          </a:p>
          <a:p>
            <a:pPr indent="0" lvl="0" marL="0" rtl="0" algn="l">
              <a:spcBef>
                <a:spcPts val="0"/>
              </a:spcBef>
              <a:spcAft>
                <a:spcPts val="0"/>
              </a:spcAft>
              <a:buNone/>
            </a:pPr>
            <a:r>
              <a:t/>
            </a:r>
            <a:endParaRPr/>
          </a:p>
        </p:txBody>
      </p:sp>
      <p:sp>
        <p:nvSpPr>
          <p:cNvPr id="133" name="Google Shape;133;p18"/>
          <p:cNvSpPr txBox="1"/>
          <p:nvPr/>
        </p:nvSpPr>
        <p:spPr>
          <a:xfrm>
            <a:off x="532050" y="932400"/>
            <a:ext cx="8079900" cy="3278700"/>
          </a:xfrm>
          <a:prstGeom prst="rect">
            <a:avLst/>
          </a:prstGeom>
          <a:noFill/>
          <a:ln>
            <a:noFill/>
          </a:ln>
        </p:spPr>
        <p:txBody>
          <a:bodyPr anchorCtr="0" anchor="t" bIns="91425" lIns="91425" spcFirstLastPara="1" rIns="91425" wrap="square" tIns="91425">
            <a:spAutoFit/>
          </a:bodyPr>
          <a:lstStyle/>
          <a:p>
            <a:pPr indent="-381000" lvl="0" marL="914400" rtl="0" algn="l">
              <a:lnSpc>
                <a:spcPct val="150000"/>
              </a:lnSpc>
              <a:spcBef>
                <a:spcPts val="1200"/>
              </a:spcBef>
              <a:spcAft>
                <a:spcPts val="0"/>
              </a:spcAft>
              <a:buClr>
                <a:schemeClr val="dk2"/>
              </a:buClr>
              <a:buSzPts val="2400"/>
              <a:buChar char="●"/>
            </a:pPr>
            <a:r>
              <a:rPr lang="en" sz="1800">
                <a:solidFill>
                  <a:schemeClr val="dk1"/>
                </a:solidFill>
              </a:rPr>
              <a:t>Durbin-Watson statistic (</a:t>
            </a:r>
            <a:r>
              <a:rPr b="1" lang="en" sz="1800">
                <a:solidFill>
                  <a:schemeClr val="dk1"/>
                </a:solidFill>
              </a:rPr>
              <a:t>1.932</a:t>
            </a:r>
            <a:r>
              <a:rPr lang="en" sz="1800">
                <a:solidFill>
                  <a:schemeClr val="dk1"/>
                </a:solidFill>
              </a:rPr>
              <a:t>): no significant autocorrelation</a:t>
            </a:r>
            <a:endParaRPr sz="1800">
              <a:solidFill>
                <a:schemeClr val="dk1"/>
              </a:solidFill>
            </a:endParaRPr>
          </a:p>
          <a:p>
            <a:pPr indent="-381000" lvl="0" marL="914400" rtl="0" algn="l">
              <a:lnSpc>
                <a:spcPct val="150000"/>
              </a:lnSpc>
              <a:spcBef>
                <a:spcPts val="0"/>
              </a:spcBef>
              <a:spcAft>
                <a:spcPts val="0"/>
              </a:spcAft>
              <a:buClr>
                <a:schemeClr val="dk2"/>
              </a:buClr>
              <a:buSzPts val="2400"/>
              <a:buChar char="●"/>
            </a:pPr>
            <a:r>
              <a:rPr lang="en" sz="1800">
                <a:solidFill>
                  <a:schemeClr val="dk1"/>
                </a:solidFill>
              </a:rPr>
              <a:t>Omnibus (</a:t>
            </a:r>
            <a:r>
              <a:rPr b="1" lang="en" sz="1800">
                <a:solidFill>
                  <a:schemeClr val="dk1"/>
                </a:solidFill>
              </a:rPr>
              <a:t>p = 0.000</a:t>
            </a:r>
            <a:r>
              <a:rPr lang="en" sz="1800">
                <a:solidFill>
                  <a:schemeClr val="dk1"/>
                </a:solidFill>
              </a:rPr>
              <a:t>) and Jarque-Bera (</a:t>
            </a:r>
            <a:r>
              <a:rPr b="1" lang="en" sz="1800">
                <a:solidFill>
                  <a:schemeClr val="dk1"/>
                </a:solidFill>
              </a:rPr>
              <a:t>p = 4.63e-47</a:t>
            </a:r>
            <a:r>
              <a:rPr lang="en" sz="1800">
                <a:solidFill>
                  <a:schemeClr val="dk1"/>
                </a:solidFill>
              </a:rPr>
              <a:t>) tests: significant deviations from normality</a:t>
            </a:r>
            <a:endParaRPr sz="1800">
              <a:solidFill>
                <a:schemeClr val="dk1"/>
              </a:solidFill>
            </a:endParaRPr>
          </a:p>
          <a:p>
            <a:pPr indent="-381000" lvl="0" marL="914400" rtl="0" algn="l">
              <a:lnSpc>
                <a:spcPct val="150000"/>
              </a:lnSpc>
              <a:spcBef>
                <a:spcPts val="0"/>
              </a:spcBef>
              <a:spcAft>
                <a:spcPts val="0"/>
              </a:spcAft>
              <a:buClr>
                <a:schemeClr val="dk2"/>
              </a:buClr>
              <a:buSzPts val="2400"/>
              <a:buChar char="●"/>
            </a:pPr>
            <a:r>
              <a:rPr lang="en" sz="1800">
                <a:solidFill>
                  <a:schemeClr val="dk1"/>
                </a:solidFill>
              </a:rPr>
              <a:t>Skew test (</a:t>
            </a:r>
            <a:r>
              <a:rPr b="1" lang="en" sz="1800">
                <a:solidFill>
                  <a:schemeClr val="dk1"/>
                </a:solidFill>
              </a:rPr>
              <a:t>-1.804</a:t>
            </a:r>
            <a:r>
              <a:rPr lang="en" sz="1800">
                <a:solidFill>
                  <a:schemeClr val="dk1"/>
                </a:solidFill>
              </a:rPr>
              <a:t>): extreme negative residuals</a:t>
            </a:r>
            <a:endParaRPr sz="1800">
              <a:solidFill>
                <a:schemeClr val="dk1"/>
              </a:solidFill>
            </a:endParaRPr>
          </a:p>
          <a:p>
            <a:pPr indent="-381000" lvl="0" marL="914400" rtl="0" algn="l">
              <a:lnSpc>
                <a:spcPct val="150000"/>
              </a:lnSpc>
              <a:spcBef>
                <a:spcPts val="0"/>
              </a:spcBef>
              <a:spcAft>
                <a:spcPts val="0"/>
              </a:spcAft>
              <a:buClr>
                <a:schemeClr val="dk2"/>
              </a:buClr>
              <a:buSzPts val="2400"/>
              <a:buChar char="●"/>
            </a:pPr>
            <a:r>
              <a:rPr lang="en" sz="1800">
                <a:solidFill>
                  <a:schemeClr val="dk1"/>
                </a:solidFill>
              </a:rPr>
              <a:t>Kurtosis (</a:t>
            </a:r>
            <a:r>
              <a:rPr b="1" lang="en" sz="1800">
                <a:solidFill>
                  <a:schemeClr val="dk1"/>
                </a:solidFill>
              </a:rPr>
              <a:t>11.714</a:t>
            </a:r>
            <a:r>
              <a:rPr lang="en" sz="1800">
                <a:solidFill>
                  <a:schemeClr val="dk1"/>
                </a:solidFill>
              </a:rPr>
              <a:t>): a heavy-tailed distribution</a:t>
            </a:r>
            <a:endParaRPr sz="1800">
              <a:solidFill>
                <a:schemeClr val="dk1"/>
              </a:solidFill>
            </a:endParaRPr>
          </a:p>
          <a:p>
            <a:pPr indent="0" lvl="0" marL="0" rtl="0" algn="l">
              <a:lnSpc>
                <a:spcPct val="115000"/>
              </a:lnSpc>
              <a:spcBef>
                <a:spcPts val="1200"/>
              </a:spcBef>
              <a:spcAft>
                <a:spcPts val="1200"/>
              </a:spcAft>
              <a:buNone/>
            </a:pPr>
            <a:r>
              <a:t/>
            </a:r>
            <a:endParaRPr sz="2000">
              <a:solidFill>
                <a:schemeClr val="dk2"/>
              </a:solidFill>
            </a:endParaRPr>
          </a:p>
        </p:txBody>
      </p:sp>
      <p:pic>
        <p:nvPicPr>
          <p:cNvPr id="134" name="Google Shape;134;p18"/>
          <p:cNvPicPr preferRelativeResize="0"/>
          <p:nvPr/>
        </p:nvPicPr>
        <p:blipFill>
          <a:blip r:embed="rId3">
            <a:alphaModFix/>
          </a:blip>
          <a:stretch>
            <a:fillRect/>
          </a:stretch>
        </p:blipFill>
        <p:spPr>
          <a:xfrm>
            <a:off x="7078138" y="1954888"/>
            <a:ext cx="1659825" cy="1659825"/>
          </a:xfrm>
          <a:prstGeom prst="rect">
            <a:avLst/>
          </a:prstGeom>
          <a:noFill/>
          <a:ln>
            <a:noFill/>
          </a:ln>
        </p:spPr>
      </p:pic>
      <p:pic>
        <p:nvPicPr>
          <p:cNvPr id="135" name="Google Shape;135;p18"/>
          <p:cNvPicPr preferRelativeResize="0"/>
          <p:nvPr/>
        </p:nvPicPr>
        <p:blipFill rotWithShape="1">
          <a:blip r:embed="rId4">
            <a:alphaModFix amt="10000"/>
          </a:blip>
          <a:srcRect b="11371" l="0" r="0" t="0"/>
          <a:stretch/>
        </p:blipFill>
        <p:spPr>
          <a:xfrm>
            <a:off x="0" y="-43709"/>
            <a:ext cx="9144001" cy="5187208"/>
          </a:xfrm>
          <a:prstGeom prst="rect">
            <a:avLst/>
          </a:prstGeom>
          <a:noFill/>
          <a:ln>
            <a:noFill/>
          </a:ln>
        </p:spPr>
      </p:pic>
      <p:pic>
        <p:nvPicPr>
          <p:cNvPr id="136" name="Google Shape;136;p18"/>
          <p:cNvPicPr preferRelativeResize="0"/>
          <p:nvPr/>
        </p:nvPicPr>
        <p:blipFill>
          <a:blip r:embed="rId5">
            <a:alphaModFix/>
          </a:blip>
          <a:stretch>
            <a:fillRect/>
          </a:stretch>
        </p:blipFill>
        <p:spPr>
          <a:xfrm>
            <a:off x="7204150" y="3463125"/>
            <a:ext cx="1407800" cy="140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2168275" y="141925"/>
            <a:ext cx="533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 Evaluation</a:t>
            </a:r>
            <a:endParaRPr/>
          </a:p>
          <a:p>
            <a:pPr indent="0" lvl="0" marL="0" rtl="0" algn="l">
              <a:spcBef>
                <a:spcPts val="0"/>
              </a:spcBef>
              <a:spcAft>
                <a:spcPts val="0"/>
              </a:spcAft>
              <a:buNone/>
            </a:pPr>
            <a:r>
              <a:t/>
            </a:r>
            <a:endParaRPr/>
          </a:p>
        </p:txBody>
      </p:sp>
      <p:pic>
        <p:nvPicPr>
          <p:cNvPr id="142" name="Google Shape;142;p19"/>
          <p:cNvPicPr preferRelativeResize="0"/>
          <p:nvPr/>
        </p:nvPicPr>
        <p:blipFill rotWithShape="1">
          <a:blip r:embed="rId3">
            <a:alphaModFix amt="10000"/>
          </a:blip>
          <a:srcRect b="11371" l="0" r="0" t="0"/>
          <a:stretch/>
        </p:blipFill>
        <p:spPr>
          <a:xfrm>
            <a:off x="0" y="-116950"/>
            <a:ext cx="9273099" cy="5260451"/>
          </a:xfrm>
          <a:prstGeom prst="rect">
            <a:avLst/>
          </a:prstGeom>
          <a:noFill/>
          <a:ln>
            <a:noFill/>
          </a:ln>
        </p:spPr>
      </p:pic>
      <p:sp>
        <p:nvSpPr>
          <p:cNvPr id="143" name="Google Shape;143;p19"/>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10000"/>
          </a:bodyPr>
          <a:lstStyle/>
          <a:p>
            <a:pPr indent="-381000" lvl="0" marL="914400" rtl="0" algn="l">
              <a:lnSpc>
                <a:spcPct val="150000"/>
              </a:lnSpc>
              <a:spcBef>
                <a:spcPts val="1200"/>
              </a:spcBef>
              <a:spcAft>
                <a:spcPts val="0"/>
              </a:spcAft>
              <a:buClr>
                <a:schemeClr val="dk2"/>
              </a:buClr>
              <a:buSzPts val="2400"/>
              <a:buChar char="●"/>
            </a:pPr>
            <a:r>
              <a:rPr lang="en">
                <a:solidFill>
                  <a:schemeClr val="dk1"/>
                </a:solidFill>
              </a:rPr>
              <a:t>Removed outliers using </a:t>
            </a:r>
            <a:r>
              <a:rPr lang="en">
                <a:solidFill>
                  <a:schemeClr val="dk1"/>
                </a:solidFill>
              </a:rPr>
              <a:t>Standardized Residuals, Cook’s distance, and Leverage</a:t>
            </a:r>
            <a:endParaRPr>
              <a:solidFill>
                <a:schemeClr val="dk1"/>
              </a:solidFill>
            </a:endParaRPr>
          </a:p>
          <a:p>
            <a:pPr indent="-381000" lvl="0" marL="914400" rtl="0" algn="l">
              <a:lnSpc>
                <a:spcPct val="150000"/>
              </a:lnSpc>
              <a:spcBef>
                <a:spcPts val="0"/>
              </a:spcBef>
              <a:spcAft>
                <a:spcPts val="0"/>
              </a:spcAft>
              <a:buClr>
                <a:schemeClr val="dk2"/>
              </a:buClr>
              <a:buSzPts val="2400"/>
              <a:buChar char="●"/>
            </a:pPr>
            <a:r>
              <a:rPr lang="en">
                <a:solidFill>
                  <a:schemeClr val="dk1"/>
                </a:solidFill>
              </a:rPr>
              <a:t>Durbin-Watson statistic (</a:t>
            </a:r>
            <a:r>
              <a:rPr b="1" lang="en">
                <a:solidFill>
                  <a:schemeClr val="dk1"/>
                </a:solidFill>
              </a:rPr>
              <a:t>1.721</a:t>
            </a:r>
            <a:r>
              <a:rPr lang="en">
                <a:solidFill>
                  <a:schemeClr val="dk1"/>
                </a:solidFill>
              </a:rPr>
              <a:t>) confirms no autocorrelation</a:t>
            </a:r>
            <a:endParaRPr>
              <a:solidFill>
                <a:schemeClr val="dk1"/>
              </a:solidFill>
            </a:endParaRPr>
          </a:p>
          <a:p>
            <a:pPr indent="-381000" lvl="0" marL="914400" rtl="0" algn="l">
              <a:lnSpc>
                <a:spcPct val="150000"/>
              </a:lnSpc>
              <a:spcBef>
                <a:spcPts val="0"/>
              </a:spcBef>
              <a:spcAft>
                <a:spcPts val="0"/>
              </a:spcAft>
              <a:buClr>
                <a:schemeClr val="dk2"/>
              </a:buClr>
              <a:buSzPts val="2400"/>
              <a:buChar char="●"/>
            </a:pPr>
            <a:r>
              <a:rPr lang="en">
                <a:solidFill>
                  <a:schemeClr val="dk1"/>
                </a:solidFill>
              </a:rPr>
              <a:t>Omnibus (</a:t>
            </a:r>
            <a:r>
              <a:rPr b="1" lang="en">
                <a:solidFill>
                  <a:schemeClr val="dk1"/>
                </a:solidFill>
              </a:rPr>
              <a:t>p = 0.094</a:t>
            </a:r>
            <a:r>
              <a:rPr lang="en">
                <a:solidFill>
                  <a:schemeClr val="dk1"/>
                </a:solidFill>
              </a:rPr>
              <a:t>) and Jarque-Bera (</a:t>
            </a:r>
            <a:r>
              <a:rPr b="1" lang="en">
                <a:solidFill>
                  <a:schemeClr val="dk1"/>
                </a:solidFill>
              </a:rPr>
              <a:t>p = 0.151</a:t>
            </a:r>
            <a:r>
              <a:rPr lang="en">
                <a:solidFill>
                  <a:schemeClr val="dk1"/>
                </a:solidFill>
              </a:rPr>
              <a:t>) tests: approximately normal</a:t>
            </a:r>
            <a:endParaRPr>
              <a:solidFill>
                <a:schemeClr val="dk1"/>
              </a:solidFill>
            </a:endParaRPr>
          </a:p>
          <a:p>
            <a:pPr indent="-381000" lvl="0" marL="914400" rtl="0" algn="l">
              <a:lnSpc>
                <a:spcPct val="150000"/>
              </a:lnSpc>
              <a:spcBef>
                <a:spcPts val="0"/>
              </a:spcBef>
              <a:spcAft>
                <a:spcPts val="0"/>
              </a:spcAft>
              <a:buClr>
                <a:schemeClr val="dk2"/>
              </a:buClr>
              <a:buSzPts val="2400"/>
              <a:buChar char="●"/>
            </a:pPr>
            <a:r>
              <a:rPr lang="en">
                <a:solidFill>
                  <a:schemeClr val="dk1"/>
                </a:solidFill>
              </a:rPr>
              <a:t>Skew test (</a:t>
            </a:r>
            <a:r>
              <a:rPr b="1" lang="en">
                <a:solidFill>
                  <a:schemeClr val="dk1"/>
                </a:solidFill>
              </a:rPr>
              <a:t>-0.550</a:t>
            </a:r>
            <a:r>
              <a:rPr lang="en">
                <a:solidFill>
                  <a:schemeClr val="dk1"/>
                </a:solidFill>
              </a:rPr>
              <a:t>): slight left skew</a:t>
            </a:r>
            <a:endParaRPr>
              <a:solidFill>
                <a:schemeClr val="dk1"/>
              </a:solidFill>
            </a:endParaRPr>
          </a:p>
          <a:p>
            <a:pPr indent="-381000" lvl="0" marL="914400" rtl="0" algn="l">
              <a:lnSpc>
                <a:spcPct val="150000"/>
              </a:lnSpc>
              <a:spcBef>
                <a:spcPts val="0"/>
              </a:spcBef>
              <a:spcAft>
                <a:spcPts val="0"/>
              </a:spcAft>
              <a:buClr>
                <a:schemeClr val="dk2"/>
              </a:buClr>
              <a:buSzPts val="2400"/>
              <a:buChar char="●"/>
            </a:pPr>
            <a:r>
              <a:rPr lang="en">
                <a:solidFill>
                  <a:schemeClr val="dk1"/>
                </a:solidFill>
              </a:rPr>
              <a:t>Kurtosis (</a:t>
            </a:r>
            <a:r>
              <a:rPr b="1" lang="en">
                <a:solidFill>
                  <a:schemeClr val="dk1"/>
                </a:solidFill>
              </a:rPr>
              <a:t>3.506</a:t>
            </a:r>
            <a:r>
              <a:rPr lang="en">
                <a:solidFill>
                  <a:schemeClr val="dk1"/>
                </a:solidFill>
              </a:rPr>
              <a:t>): mildly heavy tails</a:t>
            </a:r>
            <a:endParaRPr sz="2200"/>
          </a:p>
        </p:txBody>
      </p:sp>
      <p:pic>
        <p:nvPicPr>
          <p:cNvPr id="144" name="Google Shape;144;p19"/>
          <p:cNvPicPr preferRelativeResize="0"/>
          <p:nvPr/>
        </p:nvPicPr>
        <p:blipFill>
          <a:blip r:embed="rId4">
            <a:alphaModFix/>
          </a:blip>
          <a:stretch>
            <a:fillRect/>
          </a:stretch>
        </p:blipFill>
        <p:spPr>
          <a:xfrm>
            <a:off x="6686550" y="3167350"/>
            <a:ext cx="1566400" cy="15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1588150" y="192725"/>
            <a:ext cx="6176100" cy="11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latin typeface="Lato"/>
                <a:ea typeface="Lato"/>
                <a:cs typeface="Lato"/>
                <a:sym typeface="Lato"/>
              </a:rPr>
              <a:t>Machine Learning Model Optimization</a:t>
            </a:r>
            <a:endParaRPr b="1" sz="2400">
              <a:latin typeface="Lato"/>
              <a:ea typeface="Lato"/>
              <a:cs typeface="Lato"/>
              <a:sym typeface="Lato"/>
            </a:endParaRPr>
          </a:p>
          <a:p>
            <a:pPr indent="0" lvl="0" marL="0" rtl="0" algn="ctr">
              <a:spcBef>
                <a:spcPts val="1000"/>
              </a:spcBef>
              <a:spcAft>
                <a:spcPts val="0"/>
              </a:spcAft>
              <a:buClr>
                <a:schemeClr val="dk1"/>
              </a:buClr>
              <a:buSzPts val="1100"/>
              <a:buFont typeface="Arial"/>
              <a:buNone/>
            </a:pPr>
            <a:r>
              <a:rPr b="1" lang="en" sz="2000">
                <a:latin typeface="Lato"/>
                <a:ea typeface="Lato"/>
                <a:cs typeface="Lato"/>
                <a:sym typeface="Lato"/>
              </a:rPr>
              <a:t>Random Forest Regression for Economic Forecasting</a:t>
            </a:r>
            <a:endParaRPr b="1" sz="2000">
              <a:latin typeface="Lato"/>
              <a:ea typeface="Lato"/>
              <a:cs typeface="Lato"/>
              <a:sym typeface="Lato"/>
            </a:endParaRPr>
          </a:p>
          <a:p>
            <a:pPr indent="0" lvl="0" marL="0" rtl="0" algn="ctr">
              <a:spcBef>
                <a:spcPts val="0"/>
              </a:spcBef>
              <a:spcAft>
                <a:spcPts val="0"/>
              </a:spcAft>
              <a:buNone/>
            </a:pPr>
            <a:r>
              <a:t/>
            </a:r>
            <a:endParaRPr sz="2400"/>
          </a:p>
        </p:txBody>
      </p:sp>
      <p:sp>
        <p:nvSpPr>
          <p:cNvPr id="150" name="Google Shape;150;p20"/>
          <p:cNvSpPr txBox="1"/>
          <p:nvPr>
            <p:ph idx="1" type="body"/>
          </p:nvPr>
        </p:nvSpPr>
        <p:spPr>
          <a:xfrm>
            <a:off x="553850" y="1841250"/>
            <a:ext cx="6507600" cy="27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u="sng">
                <a:solidFill>
                  <a:schemeClr val="dk1"/>
                </a:solidFill>
                <a:latin typeface="Lato"/>
                <a:ea typeface="Lato"/>
                <a:cs typeface="Lato"/>
                <a:sym typeface="Lato"/>
              </a:rPr>
              <a:t>Prepping our Dataset</a:t>
            </a:r>
            <a:endParaRPr b="1" sz="1600" u="sng">
              <a:solidFill>
                <a:schemeClr val="dk1"/>
              </a:solidFill>
              <a:latin typeface="Lato"/>
              <a:ea typeface="Lato"/>
              <a:cs typeface="Lato"/>
              <a:sym typeface="Lato"/>
            </a:endParaRPr>
          </a:p>
          <a:p>
            <a:pPr indent="-317500" lvl="0" marL="457200" rtl="0" algn="l">
              <a:spcBef>
                <a:spcPts val="1200"/>
              </a:spcBef>
              <a:spcAft>
                <a:spcPts val="0"/>
              </a:spcAft>
              <a:buClr>
                <a:schemeClr val="dk1"/>
              </a:buClr>
              <a:buSzPts val="1400"/>
              <a:buFont typeface="Lato"/>
              <a:buChar char="●"/>
            </a:pPr>
            <a:r>
              <a:rPr lang="en" sz="1400">
                <a:solidFill>
                  <a:schemeClr val="dk1"/>
                </a:solidFill>
                <a:latin typeface="Lato"/>
                <a:ea typeface="Lato"/>
                <a:cs typeface="Lato"/>
                <a:sym typeface="Lato"/>
              </a:rPr>
              <a:t>Converting `real_gdp` column to show Quarter-on-Quarter GDP growth (denoted as `gdp_qq`)</a:t>
            </a:r>
            <a:endParaRPr sz="1400">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Inclusion of financial market variables due to leading nature</a:t>
            </a:r>
            <a:endParaRPr sz="1400">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Splitting of dataset into train and test sets </a:t>
            </a:r>
            <a:endParaRPr sz="1400">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sz="1400">
                <a:solidFill>
                  <a:schemeClr val="dk1"/>
                </a:solidFill>
                <a:latin typeface="Lato"/>
                <a:ea typeface="Lato"/>
                <a:cs typeface="Lato"/>
                <a:sym typeface="Lato"/>
              </a:rPr>
              <a:t>Ensuring that none of the variables are highly correlated to `gdp_qq`</a:t>
            </a:r>
            <a:endParaRPr sz="1400">
              <a:solidFill>
                <a:schemeClr val="dk1"/>
              </a:solidFill>
              <a:latin typeface="Lato"/>
              <a:ea typeface="Lato"/>
              <a:cs typeface="Lato"/>
              <a:sym typeface="Lato"/>
            </a:endParaRPr>
          </a:p>
          <a:p>
            <a:pPr indent="-317500" lvl="1" marL="914400" rtl="0" algn="l">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Prevents duplicative results</a:t>
            </a:r>
            <a:endParaRPr sz="1400">
              <a:solidFill>
                <a:schemeClr val="dk1"/>
              </a:solidFill>
              <a:latin typeface="Lato"/>
              <a:ea typeface="Lato"/>
              <a:cs typeface="Lato"/>
              <a:sym typeface="Lato"/>
            </a:endParaRPr>
          </a:p>
        </p:txBody>
      </p:sp>
      <p:sp>
        <p:nvSpPr>
          <p:cNvPr id="151" name="Google Shape;151;p20"/>
          <p:cNvSpPr/>
          <p:nvPr/>
        </p:nvSpPr>
        <p:spPr>
          <a:xfrm flipH="1" rot="10800000">
            <a:off x="553850" y="1129025"/>
            <a:ext cx="8022300" cy="1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 name="Google Shape;152;p20"/>
          <p:cNvPicPr preferRelativeResize="0"/>
          <p:nvPr/>
        </p:nvPicPr>
        <p:blipFill>
          <a:blip r:embed="rId3">
            <a:alphaModFix amt="15000"/>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1"/>
          <p:cNvPicPr preferRelativeResize="0"/>
          <p:nvPr/>
        </p:nvPicPr>
        <p:blipFill rotWithShape="1">
          <a:blip r:embed="rId3">
            <a:alphaModFix/>
          </a:blip>
          <a:srcRect b="18467" l="12378" r="12737" t="8709"/>
          <a:stretch/>
        </p:blipFill>
        <p:spPr>
          <a:xfrm>
            <a:off x="426512" y="2278375"/>
            <a:ext cx="3694828" cy="2510707"/>
          </a:xfrm>
          <a:prstGeom prst="rect">
            <a:avLst/>
          </a:prstGeom>
          <a:noFill/>
          <a:ln>
            <a:noFill/>
          </a:ln>
        </p:spPr>
      </p:pic>
      <p:sp>
        <p:nvSpPr>
          <p:cNvPr id="158" name="Google Shape;158;p21"/>
          <p:cNvSpPr txBox="1"/>
          <p:nvPr>
            <p:ph type="title"/>
          </p:nvPr>
        </p:nvSpPr>
        <p:spPr>
          <a:xfrm>
            <a:off x="1254300" y="319800"/>
            <a:ext cx="2361300" cy="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Lato"/>
                <a:ea typeface="Lato"/>
                <a:cs typeface="Lato"/>
                <a:sym typeface="Lato"/>
              </a:rPr>
              <a:t>Feature Selection</a:t>
            </a:r>
            <a:endParaRPr b="1" sz="2000">
              <a:latin typeface="Lato"/>
              <a:ea typeface="Lato"/>
              <a:cs typeface="Lato"/>
              <a:sym typeface="Lato"/>
            </a:endParaRPr>
          </a:p>
          <a:p>
            <a:pPr indent="0" lvl="0" marL="0" rtl="0" algn="l">
              <a:spcBef>
                <a:spcPts val="0"/>
              </a:spcBef>
              <a:spcAft>
                <a:spcPts val="0"/>
              </a:spcAft>
              <a:buNone/>
            </a:pPr>
            <a:r>
              <a:t/>
            </a:r>
            <a:endParaRPr sz="2400"/>
          </a:p>
        </p:txBody>
      </p:sp>
      <p:graphicFrame>
        <p:nvGraphicFramePr>
          <p:cNvPr id="159" name="Google Shape;159;p21"/>
          <p:cNvGraphicFramePr/>
          <p:nvPr/>
        </p:nvGraphicFramePr>
        <p:xfrm>
          <a:off x="4798475" y="415925"/>
          <a:ext cx="3000000" cy="3000000"/>
        </p:xfrm>
        <a:graphic>
          <a:graphicData uri="http://schemas.openxmlformats.org/drawingml/2006/table">
            <a:tbl>
              <a:tblPr>
                <a:noFill/>
                <a:tableStyleId>{1F23A002-5F94-4527-8526-44A1419FFFAF}</a:tableStyleId>
              </a:tblPr>
              <a:tblGrid>
                <a:gridCol w="2512975"/>
                <a:gridCol w="1374275"/>
              </a:tblGrid>
              <a:tr h="12700">
                <a:tc>
                  <a:txBody>
                    <a:bodyPr/>
                    <a:lstStyle/>
                    <a:p>
                      <a:pPr indent="0" lvl="0" marL="0" rtl="0" algn="l">
                        <a:spcBef>
                          <a:spcPts val="0"/>
                        </a:spcBef>
                        <a:spcAft>
                          <a:spcPts val="0"/>
                        </a:spcAft>
                        <a:buNone/>
                      </a:pPr>
                      <a:r>
                        <a:rPr b="1" lang="en" sz="1200">
                          <a:latin typeface="Lato"/>
                          <a:ea typeface="Lato"/>
                          <a:cs typeface="Lato"/>
                          <a:sym typeface="Lato"/>
                        </a:rPr>
                        <a:t>Variable</a:t>
                      </a:r>
                      <a:endParaRPr b="1"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rPr b="1" lang="en" sz="1200">
                          <a:latin typeface="Lato"/>
                          <a:ea typeface="Lato"/>
                          <a:cs typeface="Lato"/>
                          <a:sym typeface="Lato"/>
                        </a:rPr>
                        <a:t>Importance</a:t>
                      </a:r>
                      <a:endParaRPr b="1"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12700">
                <a:tc>
                  <a:txBody>
                    <a:bodyPr/>
                    <a:lstStyle/>
                    <a:p>
                      <a:pPr indent="0" lvl="0" marL="0" rtl="0" algn="l">
                        <a:spcBef>
                          <a:spcPts val="0"/>
                        </a:spcBef>
                        <a:spcAft>
                          <a:spcPts val="0"/>
                        </a:spcAft>
                        <a:buNone/>
                      </a:pPr>
                      <a:r>
                        <a:rPr lang="en" sz="1200">
                          <a:latin typeface="Lato"/>
                          <a:ea typeface="Lato"/>
                          <a:cs typeface="Lato"/>
                          <a:sym typeface="Lato"/>
                        </a:rPr>
                        <a:t>consumer_sentiment</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w="19050">
                      <a:solidFill>
                        <a:schemeClr val="dk1"/>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0.286292</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w="19050">
                      <a:solidFill>
                        <a:schemeClr val="dk1"/>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baa_corporate_bond_yield</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0.190009</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276225">
                <a:tc>
                  <a:txBody>
                    <a:bodyPr/>
                    <a:lstStyle/>
                    <a:p>
                      <a:pPr indent="0" lvl="0" marL="0" rtl="0" algn="l">
                        <a:spcBef>
                          <a:spcPts val="0"/>
                        </a:spcBef>
                        <a:spcAft>
                          <a:spcPts val="0"/>
                        </a:spcAft>
                        <a:buNone/>
                      </a:pPr>
                      <a:r>
                        <a:rPr lang="en" sz="1200">
                          <a:latin typeface="Lato"/>
                          <a:ea typeface="Lato"/>
                          <a:cs typeface="Lato"/>
                          <a:sym typeface="Lato"/>
                        </a:rPr>
                        <a:t>average_weekly_hours</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0.136516</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247650">
                <a:tc>
                  <a:txBody>
                    <a:bodyPr/>
                    <a:lstStyle/>
                    <a:p>
                      <a:pPr indent="0" lvl="0" marL="0" rtl="0" algn="l">
                        <a:spcBef>
                          <a:spcPts val="0"/>
                        </a:spcBef>
                        <a:spcAft>
                          <a:spcPts val="0"/>
                        </a:spcAft>
                        <a:buNone/>
                      </a:pPr>
                      <a:r>
                        <a:rPr lang="en" sz="1200">
                          <a:latin typeface="Lato"/>
                          <a:ea typeface="Lato"/>
                          <a:cs typeface="Lato"/>
                          <a:sym typeface="Lato"/>
                        </a:rPr>
                        <a:t>treasury_maturity</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0.076998</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policy_uncertainty</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0.073427</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new_priv_housing_unit_perms</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0.065799</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inventory_sales_ratio</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0.059206</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unemployed_rate</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0.033431</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real_exports</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Lato"/>
                          <a:ea typeface="Lato"/>
                          <a:cs typeface="Lato"/>
                          <a:sym typeface="Lato"/>
                        </a:rPr>
                        <a:t>0.021775</a:t>
                      </a:r>
                      <a:endParaRPr sz="1200">
                        <a:latin typeface="Lato"/>
                        <a:ea typeface="Lato"/>
                        <a:cs typeface="Lato"/>
                        <a:sym typeface="Lato"/>
                      </a:endParaRPr>
                    </a:p>
                  </a:txBody>
                  <a:tcPr marT="63500" marB="63500" marR="63500" marL="63500">
                    <a:lnL cap="flat" cmpd="sng">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r>
              <a:tr h="12700">
                <a:tc>
                  <a:txBody>
                    <a:bodyPr/>
                    <a:lstStyle/>
                    <a:p>
                      <a:pPr indent="0" lvl="0" marL="0" rtl="0" algn="l">
                        <a:spcBef>
                          <a:spcPts val="0"/>
                        </a:spcBef>
                        <a:spcAft>
                          <a:spcPts val="0"/>
                        </a:spcAft>
                        <a:buNone/>
                      </a:pPr>
                      <a:r>
                        <a:rPr lang="en" sz="1200">
                          <a:latin typeface="Lato"/>
                          <a:ea typeface="Lato"/>
                          <a:cs typeface="Lato"/>
                          <a:sym typeface="Lato"/>
                        </a:rPr>
                        <a:t>sp500_price</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200">
                          <a:latin typeface="Lato"/>
                          <a:ea typeface="Lato"/>
                          <a:cs typeface="Lato"/>
                          <a:sym typeface="Lato"/>
                        </a:rPr>
                        <a:t>0.015363</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r>
              <a:tr h="12700">
                <a:tc>
                  <a:txBody>
                    <a:bodyPr/>
                    <a:lstStyle/>
                    <a:p>
                      <a:pPr indent="0" lvl="0" marL="0" rtl="0" algn="l">
                        <a:spcBef>
                          <a:spcPts val="0"/>
                        </a:spcBef>
                        <a:spcAft>
                          <a:spcPts val="0"/>
                        </a:spcAft>
                        <a:buNone/>
                      </a:pPr>
                      <a:r>
                        <a:rPr lang="en" sz="1200">
                          <a:latin typeface="Lato"/>
                          <a:ea typeface="Lato"/>
                          <a:cs typeface="Lato"/>
                          <a:sym typeface="Lato"/>
                        </a:rPr>
                        <a:t>real_imports</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200">
                          <a:latin typeface="Lato"/>
                          <a:ea typeface="Lato"/>
                          <a:cs typeface="Lato"/>
                          <a:sym typeface="Lato"/>
                        </a:rPr>
                        <a:t>0.014191</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r>
              <a:tr h="12700">
                <a:tc>
                  <a:txBody>
                    <a:bodyPr/>
                    <a:lstStyle/>
                    <a:p>
                      <a:pPr indent="0" lvl="0" marL="0" rtl="0" algn="l">
                        <a:spcBef>
                          <a:spcPts val="0"/>
                        </a:spcBef>
                        <a:spcAft>
                          <a:spcPts val="0"/>
                        </a:spcAft>
                        <a:buNone/>
                      </a:pPr>
                      <a:r>
                        <a:rPr lang="en" sz="1200">
                          <a:latin typeface="Lato"/>
                          <a:ea typeface="Lato"/>
                          <a:cs typeface="Lato"/>
                          <a:sym typeface="Lato"/>
                        </a:rPr>
                        <a:t>production_index</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200">
                          <a:latin typeface="Lato"/>
                          <a:ea typeface="Lato"/>
                          <a:cs typeface="Lato"/>
                          <a:sym typeface="Lato"/>
                        </a:rPr>
                        <a:t>0.013969</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r>
              <a:tr h="12700">
                <a:tc>
                  <a:txBody>
                    <a:bodyPr/>
                    <a:lstStyle/>
                    <a:p>
                      <a:pPr indent="0" lvl="0" marL="0" rtl="0" algn="l">
                        <a:spcBef>
                          <a:spcPts val="0"/>
                        </a:spcBef>
                        <a:spcAft>
                          <a:spcPts val="0"/>
                        </a:spcAft>
                        <a:buNone/>
                      </a:pPr>
                      <a:r>
                        <a:rPr lang="en" sz="1200">
                          <a:latin typeface="Lato"/>
                          <a:ea typeface="Lato"/>
                          <a:cs typeface="Lato"/>
                          <a:sym typeface="Lato"/>
                        </a:rPr>
                        <a:t>cpi</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200">
                          <a:latin typeface="Lato"/>
                          <a:ea typeface="Lato"/>
                          <a:cs typeface="Lato"/>
                          <a:sym typeface="Lato"/>
                        </a:rPr>
                        <a:t>0.013024</a:t>
                      </a:r>
                      <a:endParaRPr sz="1200">
                        <a:latin typeface="Lato"/>
                        <a:ea typeface="Lato"/>
                        <a:cs typeface="Lato"/>
                        <a:sym typeface="Lato"/>
                      </a:endParaRPr>
                    </a:p>
                  </a:txBody>
                  <a:tcPr marT="63500" marB="63500" marR="63500" marL="635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D9D9D9"/>
                    </a:solidFill>
                  </a:tcPr>
                </a:tc>
              </a:tr>
            </a:tbl>
          </a:graphicData>
        </a:graphic>
      </p:graphicFrame>
      <p:sp>
        <p:nvSpPr>
          <p:cNvPr id="160" name="Google Shape;160;p21"/>
          <p:cNvSpPr txBox="1"/>
          <p:nvPr/>
        </p:nvSpPr>
        <p:spPr>
          <a:xfrm>
            <a:off x="351525" y="832675"/>
            <a:ext cx="3844800" cy="12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Feature selection using importances, defined as the contribution of variable to RF model</a:t>
            </a:r>
            <a:endParaRPr>
              <a:solidFill>
                <a:schemeClr val="dk1"/>
              </a:solidFill>
              <a:latin typeface="Lato"/>
              <a:ea typeface="Lato"/>
              <a:cs typeface="Lato"/>
              <a:sym typeface="Lato"/>
            </a:endParaRPr>
          </a:p>
          <a:p>
            <a:pPr indent="0" lvl="0" marL="0" rtl="0" algn="l">
              <a:lnSpc>
                <a:spcPct val="115000"/>
              </a:lnSpc>
              <a:spcBef>
                <a:spcPts val="1000"/>
              </a:spcBef>
              <a:spcAft>
                <a:spcPts val="1000"/>
              </a:spcAft>
              <a:buNone/>
            </a:pPr>
            <a:r>
              <a:rPr lang="en">
                <a:solidFill>
                  <a:schemeClr val="dk1"/>
                </a:solidFill>
                <a:latin typeface="Lato"/>
                <a:ea typeface="Lato"/>
                <a:cs typeface="Lato"/>
                <a:sym typeface="Lato"/>
              </a:rPr>
              <a:t>Top 9 variables were selected for refitting with train and test data </a:t>
            </a:r>
            <a:endParaRPr>
              <a:solidFill>
                <a:schemeClr val="dk1"/>
              </a:solidFill>
              <a:latin typeface="Lato"/>
              <a:ea typeface="Lato"/>
              <a:cs typeface="Lato"/>
              <a:sym typeface="Lato"/>
            </a:endParaRPr>
          </a:p>
        </p:txBody>
      </p:sp>
      <p:cxnSp>
        <p:nvCxnSpPr>
          <p:cNvPr id="161" name="Google Shape;161;p21"/>
          <p:cNvCxnSpPr/>
          <p:nvPr/>
        </p:nvCxnSpPr>
        <p:spPr>
          <a:xfrm flipH="1" rot="10800000">
            <a:off x="352725" y="2202175"/>
            <a:ext cx="3843600" cy="2100"/>
          </a:xfrm>
          <a:prstGeom prst="straightConnector1">
            <a:avLst/>
          </a:prstGeom>
          <a:noFill/>
          <a:ln cap="flat" cmpd="sng" w="19050">
            <a:solidFill>
              <a:schemeClr val="dk2"/>
            </a:solidFill>
            <a:prstDash val="solid"/>
            <a:round/>
            <a:headEnd len="med" w="med" type="none"/>
            <a:tailEnd len="med" w="med" type="none"/>
          </a:ln>
        </p:spPr>
      </p:cxnSp>
      <p:pic>
        <p:nvPicPr>
          <p:cNvPr id="162" name="Google Shape;162;p21"/>
          <p:cNvPicPr preferRelativeResize="0"/>
          <p:nvPr/>
        </p:nvPicPr>
        <p:blipFill>
          <a:blip r:embed="rId4">
            <a:alphaModFix/>
          </a:blip>
          <a:stretch>
            <a:fillRect/>
          </a:stretch>
        </p:blipFill>
        <p:spPr>
          <a:xfrm>
            <a:off x="859152" y="359225"/>
            <a:ext cx="395146" cy="3951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